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0" r:id="rId2"/>
    <p:sldMasterId id="2147483654" r:id="rId3"/>
    <p:sldMasterId id="2147483667" r:id="rId4"/>
  </p:sldMasterIdLst>
  <p:notesMasterIdLst>
    <p:notesMasterId r:id="rId31"/>
  </p:notesMasterIdLst>
  <p:handoutMasterIdLst>
    <p:handoutMasterId r:id="rId32"/>
  </p:handoutMasterIdLst>
  <p:sldIdLst>
    <p:sldId id="256" r:id="rId5"/>
    <p:sldId id="373" r:id="rId6"/>
    <p:sldId id="355" r:id="rId7"/>
    <p:sldId id="538" r:id="rId8"/>
    <p:sldId id="539" r:id="rId9"/>
    <p:sldId id="499" r:id="rId10"/>
    <p:sldId id="259" r:id="rId11"/>
    <p:sldId id="540" r:id="rId12"/>
    <p:sldId id="541" r:id="rId13"/>
    <p:sldId id="500" r:id="rId14"/>
    <p:sldId id="425" r:id="rId15"/>
    <p:sldId id="543" r:id="rId16"/>
    <p:sldId id="497" r:id="rId17"/>
    <p:sldId id="544" r:id="rId18"/>
    <p:sldId id="491" r:id="rId19"/>
    <p:sldId id="545" r:id="rId20"/>
    <p:sldId id="546" r:id="rId21"/>
    <p:sldId id="509" r:id="rId22"/>
    <p:sldId id="652" r:id="rId23"/>
    <p:sldId id="653" r:id="rId24"/>
    <p:sldId id="654" r:id="rId25"/>
    <p:sldId id="582" r:id="rId26"/>
    <p:sldId id="656" r:id="rId27"/>
    <p:sldId id="657" r:id="rId28"/>
    <p:sldId id="658" r:id="rId29"/>
    <p:sldId id="655" r:id="rId30"/>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DEE7EC"/>
    <a:srgbClr val="ABFFFF"/>
    <a:srgbClr val="A7DDE9"/>
    <a:srgbClr val="0086BB"/>
    <a:srgbClr val="0080B0"/>
    <a:srgbClr val="006090"/>
    <a:srgbClr val="0042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94660"/>
  </p:normalViewPr>
  <p:slideViewPr>
    <p:cSldViewPr>
      <p:cViewPr varScale="1">
        <p:scale>
          <a:sx n="64" d="100"/>
          <a:sy n="64" d="100"/>
        </p:scale>
        <p:origin x="672" y="64"/>
      </p:cViewPr>
      <p:guideLst/>
    </p:cSldViewPr>
  </p:slideViewPr>
  <p:notesTextViewPr>
    <p:cViewPr>
      <p:scale>
        <a:sx n="1" d="1"/>
        <a:sy n="1" d="1"/>
      </p:scale>
      <p:origin x="0" y="0"/>
    </p:cViewPr>
  </p:notesTextViewPr>
  <p:notesViewPr>
    <p:cSldViewPr>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77E4A0-965D-475D-8581-CD3BB1C59CB2}" type="datetimeFigureOut">
              <a:rPr lang="de-AT" smtClean="0"/>
              <a:t>10.06.2022</a:t>
            </a:fld>
            <a:endParaRPr lang="de-AT"/>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7C3F62-3532-475C-BA7B-75A6B48E11E5}" type="slidenum">
              <a:rPr lang="de-AT" smtClean="0"/>
              <a:t>‹Nr.›</a:t>
            </a:fld>
            <a:endParaRPr lang="de-AT"/>
          </a:p>
        </p:txBody>
      </p:sp>
    </p:spTree>
    <p:extLst>
      <p:ext uri="{BB962C8B-B14F-4D97-AF65-F5344CB8AC3E}">
        <p14:creationId xmlns:p14="http://schemas.microsoft.com/office/powerpoint/2010/main" val="2492517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591988CC-6DF1-4E29-B62C-0F45EC3489EF}" type="datetimeFigureOut">
              <a:rPr lang="de-DE"/>
              <a:pPr>
                <a:defRPr/>
              </a:pPr>
              <a:t>10.06.2022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7773FFF5-B7CF-40E0-A718-C998413B261E}" type="slidenum">
              <a:rPr lang="de-DE" altLang="de-DE"/>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lienbildplatzhalt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
        <p:nvSpPr>
          <p:cNvPr id="17412" name="Foliennummernplatzhalt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5BE064-E95E-4721-824C-6FE8E568CF9F}" type="slidenum">
              <a:rPr lang="de-DE" altLang="de-DE">
                <a:latin typeface="Calibri" panose="020F0502020204030204" pitchFamily="34" charset="0"/>
              </a:rPr>
              <a:pPr eaLnBrk="1" hangingPunct="1"/>
              <a:t>1</a:t>
            </a:fld>
            <a:endParaRPr lang="de-DE" altLang="de-DE"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_TU-Hintergrund">
    <p:spTree>
      <p:nvGrpSpPr>
        <p:cNvPr id="1" name=""/>
        <p:cNvGrpSpPr/>
        <p:nvPr/>
      </p:nvGrpSpPr>
      <p:grpSpPr>
        <a:xfrm>
          <a:off x="0" y="0"/>
          <a:ext cx="0" cy="0"/>
          <a:chOff x="0" y="0"/>
          <a:chExt cx="0" cy="0"/>
        </a:xfrm>
      </p:grpSpPr>
      <p:sp>
        <p:nvSpPr>
          <p:cNvPr id="2" name="Titel 1"/>
          <p:cNvSpPr>
            <a:spLocks noGrp="1"/>
          </p:cNvSpPr>
          <p:nvPr>
            <p:ph type="ctrTitle"/>
          </p:nvPr>
        </p:nvSpPr>
        <p:spPr>
          <a:xfrm>
            <a:off x="2190723" y="2928935"/>
            <a:ext cx="8191557" cy="1255711"/>
          </a:xfrm>
          <a:prstGeom prst="rect">
            <a:avLst/>
          </a:prstGeom>
        </p:spPr>
        <p:txBody>
          <a:bodyPr/>
          <a:lstStyle>
            <a:lvl1pPr algn="l">
              <a:defRPr sz="3600" b="0" baseline="0">
                <a:solidFill>
                  <a:schemeClr val="bg1"/>
                </a:solidFill>
                <a:latin typeface="Arial" pitchFamily="34" charset="0"/>
                <a:ea typeface="Arial" pitchFamily="34" charset="0"/>
                <a:cs typeface="Arial" pitchFamily="34" charset="0"/>
              </a:defRPr>
            </a:lvl1pPr>
          </a:lstStyle>
          <a:p>
            <a:r>
              <a:rPr lang="de-DE"/>
              <a:t>Mastertitelformat bearbeiten</a:t>
            </a:r>
            <a:endParaRPr lang="de-DE" dirty="0"/>
          </a:p>
        </p:txBody>
      </p:sp>
      <p:sp>
        <p:nvSpPr>
          <p:cNvPr id="3" name="Untertitel 2"/>
          <p:cNvSpPr>
            <a:spLocks noGrp="1"/>
          </p:cNvSpPr>
          <p:nvPr>
            <p:ph type="subTitle" idx="1"/>
          </p:nvPr>
        </p:nvSpPr>
        <p:spPr>
          <a:xfrm>
            <a:off x="2190723" y="4500570"/>
            <a:ext cx="8286808" cy="928694"/>
          </a:xfrm>
          <a:prstGeom prst="rect">
            <a:avLst/>
          </a:prstGeom>
        </p:spPr>
        <p:txBody>
          <a:bodyPr/>
          <a:lstStyle>
            <a:lvl1pPr marL="0" indent="0" algn="l">
              <a:buNone/>
              <a:defRPr sz="2000" b="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Fußzeilenplatzhalter 5"/>
          <p:cNvSpPr>
            <a:spLocks noGrp="1"/>
          </p:cNvSpPr>
          <p:nvPr>
            <p:ph type="ftr" sz="quarter" idx="10"/>
          </p:nvPr>
        </p:nvSpPr>
        <p:spPr>
          <a:xfrm>
            <a:off x="2190752" y="6000751"/>
            <a:ext cx="5835649" cy="720725"/>
          </a:xfrm>
          <a:prstGeom prst="rect">
            <a:avLst/>
          </a:prstGeom>
        </p:spPr>
        <p:txBody>
          <a:bodyPr/>
          <a:lstStyle>
            <a:lvl1pPr algn="l" fontAlgn="auto">
              <a:spcBef>
                <a:spcPts val="0"/>
              </a:spcBef>
              <a:spcAft>
                <a:spcPts val="600"/>
              </a:spcAft>
              <a:defRPr sz="1600">
                <a:solidFill>
                  <a:schemeClr val="bg1"/>
                </a:solidFill>
                <a:latin typeface="Arial" pitchFamily="34" charset="0"/>
                <a:cs typeface="Arial" pitchFamily="34" charset="0"/>
              </a:defRPr>
            </a:lvl1pPr>
          </a:lstStyle>
          <a:p>
            <a:pPr>
              <a:defRPr/>
            </a:pPr>
            <a:endParaRPr lang="de-DE"/>
          </a:p>
        </p:txBody>
      </p:sp>
    </p:spTree>
    <p:extLst>
      <p:ext uri="{BB962C8B-B14F-4D97-AF65-F5344CB8AC3E}">
        <p14:creationId xmlns:p14="http://schemas.microsoft.com/office/powerpoint/2010/main" val="3147503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nhalt blauer Rahmen zweispaltig">
    <p:spTree>
      <p:nvGrpSpPr>
        <p:cNvPr id="1" name=""/>
        <p:cNvGrpSpPr/>
        <p:nvPr/>
      </p:nvGrpSpPr>
      <p:grpSpPr>
        <a:xfrm>
          <a:off x="0" y="0"/>
          <a:ext cx="0" cy="0"/>
          <a:chOff x="0" y="0"/>
          <a:chExt cx="0" cy="0"/>
        </a:xfrm>
      </p:grpSpPr>
      <p:sp>
        <p:nvSpPr>
          <p:cNvPr id="2" name="Titel 1"/>
          <p:cNvSpPr>
            <a:spLocks noGrp="1"/>
          </p:cNvSpPr>
          <p:nvPr>
            <p:ph type="title"/>
          </p:nvPr>
        </p:nvSpPr>
        <p:spPr>
          <a:xfrm>
            <a:off x="1142967" y="1285860"/>
            <a:ext cx="9906069" cy="1143008"/>
          </a:xfrm>
          <a:prstGeom prst="rect">
            <a:avLst/>
          </a:prstGeom>
        </p:spPr>
        <p:txBody>
          <a:bodyPr/>
          <a:lstStyle>
            <a:lvl1pPr>
              <a:defRPr>
                <a:latin typeface="Arial" pitchFamily="34" charset="0"/>
                <a:cs typeface="Arial" pitchFamily="34" charset="0"/>
              </a:defRPr>
            </a:lvl1pPr>
          </a:lstStyle>
          <a:p>
            <a:r>
              <a:rPr lang="de-DE" dirty="0"/>
              <a:t>Titelmasterformat durch Klicken bearbeiten</a:t>
            </a:r>
          </a:p>
        </p:txBody>
      </p:sp>
      <p:sp>
        <p:nvSpPr>
          <p:cNvPr id="3" name="Inhaltsplatzhalter 2"/>
          <p:cNvSpPr>
            <a:spLocks noGrp="1"/>
          </p:cNvSpPr>
          <p:nvPr>
            <p:ph sz="half" idx="1"/>
          </p:nvPr>
        </p:nvSpPr>
        <p:spPr>
          <a:xfrm>
            <a:off x="1142965" y="2571745"/>
            <a:ext cx="4667283" cy="3554419"/>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p:nvPr>
        </p:nvSpPr>
        <p:spPr>
          <a:xfrm>
            <a:off x="6381752" y="2571745"/>
            <a:ext cx="4667283" cy="3554419"/>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a:xfrm>
            <a:off x="1143001" y="6356351"/>
            <a:ext cx="2190751" cy="365125"/>
          </a:xfrm>
        </p:spPr>
        <p:txBody>
          <a:bodyPr/>
          <a:lstStyle>
            <a:lvl1pPr>
              <a:defRPr baseline="0">
                <a:solidFill>
                  <a:srgbClr val="006699"/>
                </a:solidFill>
                <a:latin typeface="Arial" pitchFamily="34" charset="0"/>
                <a:cs typeface="Arial" pitchFamily="34" charset="0"/>
              </a:defRPr>
            </a:lvl1pPr>
          </a:lstStyle>
          <a:p>
            <a:pPr>
              <a:defRPr/>
            </a:pPr>
            <a:fld id="{F518ADDA-065E-4697-9961-9590715780F8}" type="datetimeFigureOut">
              <a:rPr lang="de-DE"/>
              <a:pPr>
                <a:defRPr/>
              </a:pPr>
              <a:t>10.06.2022</a:t>
            </a:fld>
            <a:endParaRPr lang="de-DE" dirty="0"/>
          </a:p>
        </p:txBody>
      </p:sp>
      <p:sp>
        <p:nvSpPr>
          <p:cNvPr id="6" name="Fußzeilenplatzhalter 5"/>
          <p:cNvSpPr>
            <a:spLocks noGrp="1"/>
          </p:cNvSpPr>
          <p:nvPr>
            <p:ph type="ftr" sz="quarter" idx="11"/>
          </p:nvPr>
        </p:nvSpPr>
        <p:spPr/>
        <p:txBody>
          <a:bodyPr/>
          <a:lstStyle>
            <a:lvl1pPr>
              <a:defRPr baseline="0">
                <a:solidFill>
                  <a:srgbClr val="006699"/>
                </a:solidFill>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12"/>
          </p:nvPr>
        </p:nvSpPr>
        <p:spPr>
          <a:xfrm>
            <a:off x="8737600" y="6356351"/>
            <a:ext cx="2311400" cy="365125"/>
          </a:xfrm>
        </p:spPr>
        <p:txBody>
          <a:bodyPr/>
          <a:lstStyle>
            <a:lvl1pPr>
              <a:defRPr>
                <a:solidFill>
                  <a:srgbClr val="006699"/>
                </a:solidFill>
                <a:latin typeface="Arial" panose="020B0604020202020204" pitchFamily="34" charset="0"/>
              </a:defRPr>
            </a:lvl1pPr>
          </a:lstStyle>
          <a:p>
            <a:fld id="{25B7CF98-2875-4663-B1B1-F745515FB897}" type="slidenum">
              <a:rPr lang="de-DE" altLang="de-DE"/>
              <a:pPr/>
              <a:t>‹Nr.›</a:t>
            </a:fld>
            <a:endParaRPr lang="de-DE" altLang="de-DE"/>
          </a:p>
        </p:txBody>
      </p:sp>
    </p:spTree>
    <p:extLst>
      <p:ext uri="{BB962C8B-B14F-4D97-AF65-F5344CB8AC3E}">
        <p14:creationId xmlns:p14="http://schemas.microsoft.com/office/powerpoint/2010/main" val="3088173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_weißer Hintergrund">
    <p:spTree>
      <p:nvGrpSpPr>
        <p:cNvPr id="1" name=""/>
        <p:cNvGrpSpPr/>
        <p:nvPr/>
      </p:nvGrpSpPr>
      <p:grpSpPr>
        <a:xfrm>
          <a:off x="0" y="0"/>
          <a:ext cx="0" cy="0"/>
          <a:chOff x="0" y="0"/>
          <a:chExt cx="0" cy="0"/>
        </a:xfrm>
      </p:grpSpPr>
      <p:sp>
        <p:nvSpPr>
          <p:cNvPr id="2" name="Titel 1"/>
          <p:cNvSpPr>
            <a:spLocks noGrp="1"/>
          </p:cNvSpPr>
          <p:nvPr>
            <p:ph type="ctrTitle"/>
          </p:nvPr>
        </p:nvSpPr>
        <p:spPr>
          <a:xfrm>
            <a:off x="2190723" y="2928935"/>
            <a:ext cx="8191557" cy="1255711"/>
          </a:xfrm>
          <a:prstGeom prst="rect">
            <a:avLst/>
          </a:prstGeom>
        </p:spPr>
        <p:txBody>
          <a:bodyPr/>
          <a:lstStyle>
            <a:lvl1pPr algn="l">
              <a:defRPr sz="3600" b="0" baseline="0">
                <a:solidFill>
                  <a:schemeClr val="bg1"/>
                </a:solidFill>
                <a:latin typeface="Arial" pitchFamily="34" charset="0"/>
                <a:ea typeface="Arial" pitchFamily="34" charset="0"/>
                <a:cs typeface="Arial" pitchFamily="34" charset="0"/>
              </a:defRPr>
            </a:lvl1pPr>
          </a:lstStyle>
          <a:p>
            <a:r>
              <a:rPr lang="de-DE" dirty="0"/>
              <a:t>Titelmasterformat durch Klicken bearbeiten</a:t>
            </a:r>
          </a:p>
        </p:txBody>
      </p:sp>
      <p:sp>
        <p:nvSpPr>
          <p:cNvPr id="3" name="Untertitel 2"/>
          <p:cNvSpPr>
            <a:spLocks noGrp="1"/>
          </p:cNvSpPr>
          <p:nvPr>
            <p:ph type="subTitle" idx="1"/>
          </p:nvPr>
        </p:nvSpPr>
        <p:spPr>
          <a:xfrm>
            <a:off x="2190723" y="4500570"/>
            <a:ext cx="8286808" cy="928694"/>
          </a:xfrm>
          <a:prstGeom prst="rect">
            <a:avLst/>
          </a:prstGeom>
        </p:spPr>
        <p:txBody>
          <a:bodyPr/>
          <a:lstStyle>
            <a:lvl1pPr marL="0" indent="0" algn="l">
              <a:buNone/>
              <a:defRPr sz="2000" b="0"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4" name="Fußzeilenplatzhalter 5"/>
          <p:cNvSpPr>
            <a:spLocks noGrp="1"/>
          </p:cNvSpPr>
          <p:nvPr>
            <p:ph type="ftr" sz="quarter" idx="10"/>
          </p:nvPr>
        </p:nvSpPr>
        <p:spPr>
          <a:xfrm>
            <a:off x="2190752" y="6000751"/>
            <a:ext cx="5835649" cy="720725"/>
          </a:xfrm>
          <a:prstGeom prst="rect">
            <a:avLst/>
          </a:prstGeom>
        </p:spPr>
        <p:txBody>
          <a:bodyPr/>
          <a:lstStyle>
            <a:lvl1pPr algn="l" fontAlgn="auto">
              <a:spcBef>
                <a:spcPts val="0"/>
              </a:spcBef>
              <a:spcAft>
                <a:spcPts val="600"/>
              </a:spcAft>
              <a:defRPr sz="1600">
                <a:solidFill>
                  <a:schemeClr val="bg1"/>
                </a:solidFill>
                <a:latin typeface="Arial" pitchFamily="34" charset="0"/>
                <a:cs typeface="Arial" pitchFamily="34" charset="0"/>
              </a:defRPr>
            </a:lvl1pPr>
          </a:lstStyle>
          <a:p>
            <a:pPr>
              <a:defRPr/>
            </a:pPr>
            <a:endParaRPr lang="de-DE"/>
          </a:p>
        </p:txBody>
      </p:sp>
    </p:spTree>
    <p:extLst>
      <p:ext uri="{BB962C8B-B14F-4D97-AF65-F5344CB8AC3E}">
        <p14:creationId xmlns:p14="http://schemas.microsoft.com/office/powerpoint/2010/main" val="240877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571461" y="2857496"/>
            <a:ext cx="10972800" cy="1143000"/>
          </a:xfrm>
          <a:prstGeom prst="rect">
            <a:avLst/>
          </a:prstGeom>
        </p:spPr>
        <p:txBody>
          <a:bodyPr/>
          <a:lstStyle>
            <a:lvl1pPr>
              <a:defRPr>
                <a:latin typeface="Arial" pitchFamily="34" charset="0"/>
                <a:cs typeface="Arial" pitchFamily="34" charset="0"/>
              </a:defRPr>
            </a:lvl1pPr>
          </a:lstStyle>
          <a:p>
            <a:r>
              <a:rPr lang="de-DE" dirty="0"/>
              <a:t>Titelmasterformat durch Klicken bearbeiten</a:t>
            </a:r>
          </a:p>
        </p:txBody>
      </p:sp>
      <p:sp>
        <p:nvSpPr>
          <p:cNvPr id="3" name="Fußzeilenplatzhalter 5"/>
          <p:cNvSpPr>
            <a:spLocks noGrp="1"/>
          </p:cNvSpPr>
          <p:nvPr>
            <p:ph type="ftr" sz="quarter" idx="10"/>
          </p:nvPr>
        </p:nvSpPr>
        <p:spPr>
          <a:xfrm>
            <a:off x="2190752" y="6000751"/>
            <a:ext cx="5835649" cy="720725"/>
          </a:xfrm>
          <a:prstGeom prst="rect">
            <a:avLst/>
          </a:prstGeom>
        </p:spPr>
        <p:txBody>
          <a:bodyPr/>
          <a:lstStyle>
            <a:lvl1pPr algn="l" fontAlgn="auto">
              <a:spcBef>
                <a:spcPts val="0"/>
              </a:spcBef>
              <a:spcAft>
                <a:spcPts val="600"/>
              </a:spcAft>
              <a:defRPr sz="1600">
                <a:solidFill>
                  <a:srgbClr val="006699"/>
                </a:solidFill>
                <a:latin typeface="Arial" pitchFamily="34" charset="0"/>
                <a:cs typeface="Arial" pitchFamily="34" charset="0"/>
              </a:defRPr>
            </a:lvl1pPr>
          </a:lstStyle>
          <a:p>
            <a:pPr>
              <a:defRPr/>
            </a:pPr>
            <a:endParaRPr lang="de-DE"/>
          </a:p>
        </p:txBody>
      </p:sp>
    </p:spTree>
    <p:extLst>
      <p:ext uri="{BB962C8B-B14F-4D97-AF65-F5344CB8AC3E}">
        <p14:creationId xmlns:p14="http://schemas.microsoft.com/office/powerpoint/2010/main" val="2997944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nhalt blauer Rahmen einspaltig">
    <p:spTree>
      <p:nvGrpSpPr>
        <p:cNvPr id="1" name=""/>
        <p:cNvGrpSpPr/>
        <p:nvPr/>
      </p:nvGrpSpPr>
      <p:grpSpPr>
        <a:xfrm>
          <a:off x="0" y="0"/>
          <a:ext cx="0" cy="0"/>
          <a:chOff x="0" y="0"/>
          <a:chExt cx="0" cy="0"/>
        </a:xfrm>
      </p:grpSpPr>
      <p:sp>
        <p:nvSpPr>
          <p:cNvPr id="2" name="Titel 1"/>
          <p:cNvSpPr>
            <a:spLocks noGrp="1"/>
          </p:cNvSpPr>
          <p:nvPr>
            <p:ph type="title"/>
          </p:nvPr>
        </p:nvSpPr>
        <p:spPr>
          <a:xfrm>
            <a:off x="1142966" y="1285860"/>
            <a:ext cx="9906069" cy="1143008"/>
          </a:xfrm>
          <a:prstGeom prst="rect">
            <a:avLst/>
          </a:prstGeom>
        </p:spPr>
        <p:txBody>
          <a:bodyPr/>
          <a:lstStyle>
            <a:lvl1pPr>
              <a:defRPr>
                <a:latin typeface="Arial" pitchFamily="34" charset="0"/>
                <a:cs typeface="Arial" pitchFamily="34" charset="0"/>
              </a:defRPr>
            </a:lvl1pPr>
          </a:lstStyle>
          <a:p>
            <a:r>
              <a:rPr lang="de-DE" dirty="0"/>
              <a:t>Titelmasterformat durch Klicken bearbeiten</a:t>
            </a:r>
          </a:p>
        </p:txBody>
      </p:sp>
      <p:sp>
        <p:nvSpPr>
          <p:cNvPr id="3" name="Inhaltsplatzhalter 2"/>
          <p:cNvSpPr>
            <a:spLocks noGrp="1"/>
          </p:cNvSpPr>
          <p:nvPr>
            <p:ph idx="1"/>
          </p:nvPr>
        </p:nvSpPr>
        <p:spPr>
          <a:xfrm>
            <a:off x="1142966" y="2571745"/>
            <a:ext cx="9906069" cy="3554419"/>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Datumsplatzhalter 3"/>
          <p:cNvSpPr>
            <a:spLocks noGrp="1"/>
          </p:cNvSpPr>
          <p:nvPr>
            <p:ph type="dt" sz="half" idx="10"/>
          </p:nvPr>
        </p:nvSpPr>
        <p:spPr>
          <a:xfrm>
            <a:off x="1143001" y="6356351"/>
            <a:ext cx="2173817" cy="365125"/>
          </a:xfrm>
        </p:spPr>
        <p:txBody>
          <a:bodyPr/>
          <a:lstStyle>
            <a:lvl1pPr marL="0" algn="l" defTabSz="914400" rtl="0" eaLnBrk="1" latinLnBrk="0" hangingPunct="1">
              <a:defRPr lang="de-DE" sz="1200" kern="1200" baseline="0">
                <a:solidFill>
                  <a:srgbClr val="006699"/>
                </a:solidFill>
                <a:latin typeface="Arial" pitchFamily="34" charset="0"/>
                <a:ea typeface="+mn-ea"/>
                <a:cs typeface="Arial" pitchFamily="34" charset="0"/>
              </a:defRPr>
            </a:lvl1pPr>
          </a:lstStyle>
          <a:p>
            <a:pPr>
              <a:defRPr/>
            </a:pPr>
            <a:fld id="{EEAF70DE-0778-4D5E-A84F-26EA6537B745}" type="datetimeFigureOut">
              <a:rPr lang="de-AT"/>
              <a:pPr>
                <a:defRPr/>
              </a:pPr>
              <a:t>10.06.2022</a:t>
            </a:fld>
            <a:endParaRPr lang="de-AT" dirty="0"/>
          </a:p>
        </p:txBody>
      </p:sp>
      <p:sp>
        <p:nvSpPr>
          <p:cNvPr id="5" name="Fußzeilenplatzhalter 4"/>
          <p:cNvSpPr>
            <a:spLocks noGrp="1"/>
          </p:cNvSpPr>
          <p:nvPr>
            <p:ph type="ftr" sz="quarter" idx="11"/>
          </p:nvPr>
        </p:nvSpPr>
        <p:spPr/>
        <p:txBody>
          <a:bodyPr/>
          <a:lstStyle>
            <a:lvl1pPr>
              <a:defRPr lang="de-DE" sz="1200" kern="1200" baseline="0">
                <a:solidFill>
                  <a:srgbClr val="006699"/>
                </a:solidFill>
                <a:latin typeface="Arial" pitchFamily="34" charset="0"/>
                <a:ea typeface="+mn-ea"/>
                <a:cs typeface="Arial" pitchFamily="34" charset="0"/>
              </a:defRPr>
            </a:lvl1pPr>
          </a:lstStyle>
          <a:p>
            <a:pPr>
              <a:defRPr/>
            </a:pPr>
            <a:endParaRPr lang="de-AT"/>
          </a:p>
        </p:txBody>
      </p:sp>
      <p:sp>
        <p:nvSpPr>
          <p:cNvPr id="6" name="Foliennummernplatzhalter 5"/>
          <p:cNvSpPr>
            <a:spLocks noGrp="1"/>
          </p:cNvSpPr>
          <p:nvPr>
            <p:ph type="sldNum" sz="quarter" idx="12"/>
          </p:nvPr>
        </p:nvSpPr>
        <p:spPr>
          <a:xfrm>
            <a:off x="8737600" y="6356351"/>
            <a:ext cx="2311400" cy="365125"/>
          </a:xfrm>
        </p:spPr>
        <p:txBody>
          <a:bodyPr/>
          <a:lstStyle>
            <a:lvl1pPr>
              <a:defRPr>
                <a:solidFill>
                  <a:srgbClr val="006699"/>
                </a:solidFill>
                <a:latin typeface="Arial" panose="020B0604020202020204" pitchFamily="34" charset="0"/>
              </a:defRPr>
            </a:lvl1pPr>
          </a:lstStyle>
          <a:p>
            <a:fld id="{BC92D02F-3D38-4D2E-8651-2B059C0FFE0B}" type="slidenum">
              <a:rPr lang="de-AT" altLang="de-DE"/>
              <a:pPr/>
              <a:t>‹Nr.›</a:t>
            </a:fld>
            <a:endParaRPr lang="de-AT" altLang="de-DE"/>
          </a:p>
        </p:txBody>
      </p:sp>
    </p:spTree>
    <p:extLst>
      <p:ext uri="{BB962C8B-B14F-4D97-AF65-F5344CB8AC3E}">
        <p14:creationId xmlns:p14="http://schemas.microsoft.com/office/powerpoint/2010/main" val="17522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nhalt blauer Rahmen zweispaltig">
    <p:spTree>
      <p:nvGrpSpPr>
        <p:cNvPr id="1" name=""/>
        <p:cNvGrpSpPr/>
        <p:nvPr/>
      </p:nvGrpSpPr>
      <p:grpSpPr>
        <a:xfrm>
          <a:off x="0" y="0"/>
          <a:ext cx="0" cy="0"/>
          <a:chOff x="0" y="0"/>
          <a:chExt cx="0" cy="0"/>
        </a:xfrm>
      </p:grpSpPr>
      <p:sp>
        <p:nvSpPr>
          <p:cNvPr id="2" name="Titel 1"/>
          <p:cNvSpPr>
            <a:spLocks noGrp="1"/>
          </p:cNvSpPr>
          <p:nvPr>
            <p:ph type="title"/>
          </p:nvPr>
        </p:nvSpPr>
        <p:spPr>
          <a:xfrm>
            <a:off x="1142967" y="1285860"/>
            <a:ext cx="9906069" cy="1143008"/>
          </a:xfrm>
          <a:prstGeom prst="rect">
            <a:avLst/>
          </a:prstGeom>
        </p:spPr>
        <p:txBody>
          <a:bodyPr/>
          <a:lstStyle>
            <a:lvl1pPr>
              <a:defRPr>
                <a:latin typeface="Arial" pitchFamily="34" charset="0"/>
                <a:cs typeface="Arial" pitchFamily="34" charset="0"/>
              </a:defRPr>
            </a:lvl1pPr>
          </a:lstStyle>
          <a:p>
            <a:r>
              <a:rPr lang="de-DE" dirty="0"/>
              <a:t>Titelmasterformat durch Klicken bearbeiten</a:t>
            </a:r>
          </a:p>
        </p:txBody>
      </p:sp>
      <p:sp>
        <p:nvSpPr>
          <p:cNvPr id="3" name="Inhaltsplatzhalter 2"/>
          <p:cNvSpPr>
            <a:spLocks noGrp="1"/>
          </p:cNvSpPr>
          <p:nvPr>
            <p:ph sz="half" idx="1"/>
          </p:nvPr>
        </p:nvSpPr>
        <p:spPr>
          <a:xfrm>
            <a:off x="1142965" y="2571745"/>
            <a:ext cx="4667283" cy="3554419"/>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p:nvPr>
        </p:nvSpPr>
        <p:spPr>
          <a:xfrm>
            <a:off x="6381752" y="2571745"/>
            <a:ext cx="4667283" cy="3554419"/>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a:xfrm>
            <a:off x="1143001" y="6356351"/>
            <a:ext cx="2190751" cy="365125"/>
          </a:xfrm>
        </p:spPr>
        <p:txBody>
          <a:bodyPr/>
          <a:lstStyle>
            <a:lvl1pPr>
              <a:defRPr baseline="0">
                <a:solidFill>
                  <a:srgbClr val="006699"/>
                </a:solidFill>
                <a:latin typeface="Arial" pitchFamily="34" charset="0"/>
                <a:cs typeface="Arial" pitchFamily="34" charset="0"/>
              </a:defRPr>
            </a:lvl1pPr>
          </a:lstStyle>
          <a:p>
            <a:pPr>
              <a:defRPr/>
            </a:pPr>
            <a:fld id="{D61D66F0-5AE5-489A-95AC-6CDE7E2A172A}" type="datetimeFigureOut">
              <a:rPr lang="de-DE"/>
              <a:pPr>
                <a:defRPr/>
              </a:pPr>
              <a:t>10.06.2022</a:t>
            </a:fld>
            <a:endParaRPr lang="de-DE" dirty="0"/>
          </a:p>
        </p:txBody>
      </p:sp>
      <p:sp>
        <p:nvSpPr>
          <p:cNvPr id="6" name="Fußzeilenplatzhalter 5"/>
          <p:cNvSpPr>
            <a:spLocks noGrp="1"/>
          </p:cNvSpPr>
          <p:nvPr>
            <p:ph type="ftr" sz="quarter" idx="11"/>
          </p:nvPr>
        </p:nvSpPr>
        <p:spPr/>
        <p:txBody>
          <a:bodyPr/>
          <a:lstStyle>
            <a:lvl1pPr>
              <a:defRPr baseline="0">
                <a:solidFill>
                  <a:srgbClr val="006699"/>
                </a:solidFill>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12"/>
          </p:nvPr>
        </p:nvSpPr>
        <p:spPr>
          <a:xfrm>
            <a:off x="8737600" y="6356351"/>
            <a:ext cx="2311400" cy="365125"/>
          </a:xfrm>
        </p:spPr>
        <p:txBody>
          <a:bodyPr/>
          <a:lstStyle>
            <a:lvl1pPr>
              <a:defRPr>
                <a:solidFill>
                  <a:srgbClr val="006699"/>
                </a:solidFill>
                <a:latin typeface="Arial" panose="020B0604020202020204" pitchFamily="34" charset="0"/>
              </a:defRPr>
            </a:lvl1pPr>
          </a:lstStyle>
          <a:p>
            <a:fld id="{60894F7E-9545-4DF2-96E0-ADA4EBFAA901}" type="slidenum">
              <a:rPr lang="de-DE" altLang="de-DE"/>
              <a:pPr/>
              <a:t>‹Nr.›</a:t>
            </a:fld>
            <a:endParaRPr lang="de-DE" altLang="de-DE"/>
          </a:p>
        </p:txBody>
      </p:sp>
    </p:spTree>
    <p:extLst>
      <p:ext uri="{BB962C8B-B14F-4D97-AF65-F5344CB8AC3E}">
        <p14:creationId xmlns:p14="http://schemas.microsoft.com/office/powerpoint/2010/main" val="435212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34B692-42D0-1238-334E-66EB32F4FC5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5116C16-1B23-E0D1-6C0D-73BD01EFAFF1}"/>
              </a:ext>
            </a:extLst>
          </p:cNvPr>
          <p:cNvSpPr>
            <a:spLocks noGrp="1"/>
          </p:cNvSpPr>
          <p:nvPr>
            <p:ph type="dt" sz="half" idx="10"/>
          </p:nvPr>
        </p:nvSpPr>
        <p:spPr/>
        <p:txBody>
          <a:bodyPr/>
          <a:lstStyle/>
          <a:p>
            <a:fld id="{C40BD9C0-9FC1-4274-9850-AF7704C5B513}" type="datetimeFigureOut">
              <a:rPr lang="de-AT" smtClean="0"/>
              <a:t>10.06.2022</a:t>
            </a:fld>
            <a:endParaRPr lang="de-AT"/>
          </a:p>
        </p:txBody>
      </p:sp>
      <p:sp>
        <p:nvSpPr>
          <p:cNvPr id="4" name="Fußzeilenplatzhalter 3">
            <a:extLst>
              <a:ext uri="{FF2B5EF4-FFF2-40B4-BE49-F238E27FC236}">
                <a16:creationId xmlns:a16="http://schemas.microsoft.com/office/drawing/2014/main" id="{5203EC92-2EFB-DE90-708A-9DA2932CF929}"/>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0E1F4DBD-CD30-A0C5-BD62-D27F4F917EEE}"/>
              </a:ext>
            </a:extLst>
          </p:cNvPr>
          <p:cNvSpPr>
            <a:spLocks noGrp="1"/>
          </p:cNvSpPr>
          <p:nvPr>
            <p:ph type="sldNum" sz="quarter" idx="12"/>
          </p:nvPr>
        </p:nvSpPr>
        <p:spPr/>
        <p:txBody>
          <a:bodyPr/>
          <a:lstStyle/>
          <a:p>
            <a:fld id="{BFDFFC67-856A-41E6-9D7E-41243ABFBF2F}" type="slidenum">
              <a:rPr lang="de-AT" smtClean="0"/>
              <a:t>‹Nr.›</a:t>
            </a:fld>
            <a:endParaRPr lang="de-AT"/>
          </a:p>
        </p:txBody>
      </p:sp>
    </p:spTree>
    <p:extLst>
      <p:ext uri="{BB962C8B-B14F-4D97-AF65-F5344CB8AC3E}">
        <p14:creationId xmlns:p14="http://schemas.microsoft.com/office/powerpoint/2010/main" val="31794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6B537-0B9B-AFBA-3986-1877F2FF61E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AT"/>
          </a:p>
        </p:txBody>
      </p:sp>
      <p:sp>
        <p:nvSpPr>
          <p:cNvPr id="3" name="Textplatzhalter 2">
            <a:extLst>
              <a:ext uri="{FF2B5EF4-FFF2-40B4-BE49-F238E27FC236}">
                <a16:creationId xmlns:a16="http://schemas.microsoft.com/office/drawing/2014/main" id="{5D04A822-0CC8-9657-AB1B-48F83EF49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C8E9-CA2C-BFBB-0444-3BBECB4F733E}"/>
              </a:ext>
            </a:extLst>
          </p:cNvPr>
          <p:cNvSpPr>
            <a:spLocks noGrp="1"/>
          </p:cNvSpPr>
          <p:nvPr>
            <p:ph type="dt" sz="half" idx="10"/>
          </p:nvPr>
        </p:nvSpPr>
        <p:spPr/>
        <p:txBody>
          <a:bodyPr/>
          <a:lstStyle/>
          <a:p>
            <a:fld id="{C40BD9C0-9FC1-4274-9850-AF7704C5B513}" type="datetimeFigureOut">
              <a:rPr lang="de-AT" smtClean="0"/>
              <a:t>10.06.2022</a:t>
            </a:fld>
            <a:endParaRPr lang="de-AT"/>
          </a:p>
        </p:txBody>
      </p:sp>
      <p:sp>
        <p:nvSpPr>
          <p:cNvPr id="5" name="Fußzeilenplatzhalter 4">
            <a:extLst>
              <a:ext uri="{FF2B5EF4-FFF2-40B4-BE49-F238E27FC236}">
                <a16:creationId xmlns:a16="http://schemas.microsoft.com/office/drawing/2014/main" id="{E165825C-623A-A3C4-5056-CFB58CF6F98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A6C15753-86C7-6FB4-5F34-11F1742100A7}"/>
              </a:ext>
            </a:extLst>
          </p:cNvPr>
          <p:cNvSpPr>
            <a:spLocks noGrp="1"/>
          </p:cNvSpPr>
          <p:nvPr>
            <p:ph type="sldNum" sz="quarter" idx="12"/>
          </p:nvPr>
        </p:nvSpPr>
        <p:spPr/>
        <p:txBody>
          <a:bodyPr/>
          <a:lstStyle/>
          <a:p>
            <a:fld id="{BFDFFC67-856A-41E6-9D7E-41243ABFBF2F}" type="slidenum">
              <a:rPr lang="de-AT" smtClean="0"/>
              <a:t>‹Nr.›</a:t>
            </a:fld>
            <a:endParaRPr lang="de-AT"/>
          </a:p>
        </p:txBody>
      </p:sp>
    </p:spTree>
    <p:extLst>
      <p:ext uri="{BB962C8B-B14F-4D97-AF65-F5344CB8AC3E}">
        <p14:creationId xmlns:p14="http://schemas.microsoft.com/office/powerpoint/2010/main" val="340485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10CC3F-85DA-8338-0A9E-FDDD2A5CD630}"/>
              </a:ext>
            </a:extLst>
          </p:cNvPr>
          <p:cNvSpPr>
            <a:spLocks noGrp="1"/>
          </p:cNvSpPr>
          <p:nvPr>
            <p:ph type="dt" sz="half" idx="10"/>
          </p:nvPr>
        </p:nvSpPr>
        <p:spPr/>
        <p:txBody>
          <a:bodyPr/>
          <a:lstStyle/>
          <a:p>
            <a:fld id="{C40BD9C0-9FC1-4274-9850-AF7704C5B513}" type="datetimeFigureOut">
              <a:rPr lang="de-AT" smtClean="0"/>
              <a:t>10.06.2022</a:t>
            </a:fld>
            <a:endParaRPr lang="de-AT"/>
          </a:p>
        </p:txBody>
      </p:sp>
      <p:sp>
        <p:nvSpPr>
          <p:cNvPr id="3" name="Fußzeilenplatzhalter 2">
            <a:extLst>
              <a:ext uri="{FF2B5EF4-FFF2-40B4-BE49-F238E27FC236}">
                <a16:creationId xmlns:a16="http://schemas.microsoft.com/office/drawing/2014/main" id="{E1A84CD9-B2E0-5812-0A09-CA814044AEBD}"/>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0CC7D91D-1C7E-AB19-F177-AAC24216CAB2}"/>
              </a:ext>
            </a:extLst>
          </p:cNvPr>
          <p:cNvSpPr>
            <a:spLocks noGrp="1"/>
          </p:cNvSpPr>
          <p:nvPr>
            <p:ph type="sldNum" sz="quarter" idx="12"/>
          </p:nvPr>
        </p:nvSpPr>
        <p:spPr/>
        <p:txBody>
          <a:bodyPr/>
          <a:lstStyle/>
          <a:p>
            <a:fld id="{BFDFFC67-856A-41E6-9D7E-41243ABFBF2F}" type="slidenum">
              <a:rPr lang="de-AT" smtClean="0"/>
              <a:t>‹Nr.›</a:t>
            </a:fld>
            <a:endParaRPr lang="de-AT"/>
          </a:p>
        </p:txBody>
      </p:sp>
    </p:spTree>
    <p:extLst>
      <p:ext uri="{BB962C8B-B14F-4D97-AF65-F5344CB8AC3E}">
        <p14:creationId xmlns:p14="http://schemas.microsoft.com/office/powerpoint/2010/main" val="4281756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Inhalt blauer Rahmen einspaltig">
    <p:spTree>
      <p:nvGrpSpPr>
        <p:cNvPr id="1" name=""/>
        <p:cNvGrpSpPr/>
        <p:nvPr/>
      </p:nvGrpSpPr>
      <p:grpSpPr>
        <a:xfrm>
          <a:off x="0" y="0"/>
          <a:ext cx="0" cy="0"/>
          <a:chOff x="0" y="0"/>
          <a:chExt cx="0" cy="0"/>
        </a:xfrm>
      </p:grpSpPr>
      <p:sp>
        <p:nvSpPr>
          <p:cNvPr id="2" name="Titel 1"/>
          <p:cNvSpPr>
            <a:spLocks noGrp="1"/>
          </p:cNvSpPr>
          <p:nvPr>
            <p:ph type="title"/>
          </p:nvPr>
        </p:nvSpPr>
        <p:spPr>
          <a:xfrm>
            <a:off x="1142966" y="1285860"/>
            <a:ext cx="9906069" cy="1143008"/>
          </a:xfrm>
          <a:prstGeom prst="rect">
            <a:avLst/>
          </a:prstGeom>
        </p:spPr>
        <p:txBody>
          <a:bodyPr/>
          <a:lstStyle>
            <a:lvl1pPr>
              <a:defRPr>
                <a:latin typeface="Arial" pitchFamily="34" charset="0"/>
                <a:cs typeface="Arial" pitchFamily="34" charset="0"/>
              </a:defRPr>
            </a:lvl1pPr>
          </a:lstStyle>
          <a:p>
            <a:r>
              <a:rPr lang="de-DE" dirty="0"/>
              <a:t>Titelmasterformat durch Klicken bearbeiten</a:t>
            </a:r>
          </a:p>
        </p:txBody>
      </p:sp>
      <p:sp>
        <p:nvSpPr>
          <p:cNvPr id="3" name="Inhaltsplatzhalter 2"/>
          <p:cNvSpPr>
            <a:spLocks noGrp="1"/>
          </p:cNvSpPr>
          <p:nvPr>
            <p:ph idx="1"/>
          </p:nvPr>
        </p:nvSpPr>
        <p:spPr>
          <a:xfrm>
            <a:off x="1142966" y="2571745"/>
            <a:ext cx="9906069" cy="3554419"/>
          </a:xfrm>
        </p:spPr>
        <p:txBody>
          <a:bodyPr/>
          <a:lstStyle>
            <a:lvl1pPr>
              <a:buNone/>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Datumsplatzhalter 3"/>
          <p:cNvSpPr>
            <a:spLocks noGrp="1"/>
          </p:cNvSpPr>
          <p:nvPr>
            <p:ph type="dt" sz="half" idx="10"/>
          </p:nvPr>
        </p:nvSpPr>
        <p:spPr>
          <a:xfrm>
            <a:off x="1143001" y="6356351"/>
            <a:ext cx="2173817" cy="365125"/>
          </a:xfrm>
        </p:spPr>
        <p:txBody>
          <a:bodyPr/>
          <a:lstStyle>
            <a:lvl1pPr marL="0" algn="l" defTabSz="914400" rtl="0" eaLnBrk="1" latinLnBrk="0" hangingPunct="1">
              <a:defRPr lang="de-DE" sz="1200" kern="1200" baseline="0">
                <a:solidFill>
                  <a:srgbClr val="006699"/>
                </a:solidFill>
                <a:latin typeface="Arial" pitchFamily="34" charset="0"/>
                <a:ea typeface="+mn-ea"/>
                <a:cs typeface="Arial" pitchFamily="34" charset="0"/>
              </a:defRPr>
            </a:lvl1pPr>
          </a:lstStyle>
          <a:p>
            <a:pPr>
              <a:defRPr/>
            </a:pPr>
            <a:fld id="{E75EB037-4B4C-409F-AFB1-9460CC902C14}" type="datetimeFigureOut">
              <a:rPr lang="de-AT"/>
              <a:pPr>
                <a:defRPr/>
              </a:pPr>
              <a:t>10.06.2022</a:t>
            </a:fld>
            <a:endParaRPr lang="de-AT" dirty="0"/>
          </a:p>
        </p:txBody>
      </p:sp>
      <p:sp>
        <p:nvSpPr>
          <p:cNvPr id="5" name="Fußzeilenplatzhalter 4"/>
          <p:cNvSpPr>
            <a:spLocks noGrp="1"/>
          </p:cNvSpPr>
          <p:nvPr>
            <p:ph type="ftr" sz="quarter" idx="11"/>
          </p:nvPr>
        </p:nvSpPr>
        <p:spPr/>
        <p:txBody>
          <a:bodyPr/>
          <a:lstStyle>
            <a:lvl1pPr>
              <a:defRPr lang="de-DE" sz="1200" kern="1200" baseline="0">
                <a:solidFill>
                  <a:srgbClr val="006699"/>
                </a:solidFill>
                <a:latin typeface="Arial" pitchFamily="34" charset="0"/>
                <a:ea typeface="+mn-ea"/>
                <a:cs typeface="Arial" pitchFamily="34" charset="0"/>
              </a:defRPr>
            </a:lvl1pPr>
          </a:lstStyle>
          <a:p>
            <a:pPr>
              <a:defRPr/>
            </a:pPr>
            <a:endParaRPr lang="de-AT"/>
          </a:p>
        </p:txBody>
      </p:sp>
      <p:sp>
        <p:nvSpPr>
          <p:cNvPr id="6" name="Foliennummernplatzhalter 5"/>
          <p:cNvSpPr>
            <a:spLocks noGrp="1"/>
          </p:cNvSpPr>
          <p:nvPr>
            <p:ph type="sldNum" sz="quarter" idx="12"/>
          </p:nvPr>
        </p:nvSpPr>
        <p:spPr>
          <a:xfrm>
            <a:off x="8737600" y="6356351"/>
            <a:ext cx="2311400" cy="365125"/>
          </a:xfrm>
        </p:spPr>
        <p:txBody>
          <a:bodyPr/>
          <a:lstStyle>
            <a:lvl1pPr>
              <a:defRPr>
                <a:solidFill>
                  <a:srgbClr val="006699"/>
                </a:solidFill>
                <a:latin typeface="Arial" panose="020B0604020202020204" pitchFamily="34" charset="0"/>
              </a:defRPr>
            </a:lvl1pPr>
          </a:lstStyle>
          <a:p>
            <a:fld id="{85BEB7D6-7D6F-4FF8-99C7-1BAAF342D69B}" type="slidenum">
              <a:rPr lang="de-AT" altLang="de-DE"/>
              <a:pPr/>
              <a:t>‹Nr.›</a:t>
            </a:fld>
            <a:endParaRPr lang="de-AT" altLang="de-DE"/>
          </a:p>
        </p:txBody>
      </p:sp>
    </p:spTree>
    <p:extLst>
      <p:ext uri="{BB962C8B-B14F-4D97-AF65-F5344CB8AC3E}">
        <p14:creationId xmlns:p14="http://schemas.microsoft.com/office/powerpoint/2010/main" val="2539973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3.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Bild 7" descr="TU_rendering.tif"/>
          <p:cNvPicPr>
            <a:picLocks noChangeAspect="1"/>
          </p:cNvPicPr>
          <p:nvPr userDrawn="1"/>
        </p:nvPicPr>
        <p:blipFill rotWithShape="1">
          <a:blip r:embed="rId3">
            <a:extLst>
              <a:ext uri="{28A0092B-C50C-407E-A947-70E740481C1C}">
                <a14:useLocalDpi xmlns:a14="http://schemas.microsoft.com/office/drawing/2010/main" val="0"/>
              </a:ext>
            </a:extLst>
          </a:blip>
          <a:srcRect b="24701"/>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uppieren 14"/>
          <p:cNvGrpSpPr>
            <a:grpSpLocks/>
          </p:cNvGrpSpPr>
          <p:nvPr/>
        </p:nvGrpSpPr>
        <p:grpSpPr bwMode="auto">
          <a:xfrm>
            <a:off x="0" y="2076450"/>
            <a:ext cx="11523133" cy="4781550"/>
            <a:chOff x="0" y="2076528"/>
            <a:chExt cx="8642400" cy="4781472"/>
          </a:xfrm>
        </p:grpSpPr>
        <p:sp>
          <p:nvSpPr>
            <p:cNvPr id="1029" name="Rectangle 12"/>
            <p:cNvSpPr>
              <a:spLocks noChangeArrowheads="1"/>
            </p:cNvSpPr>
            <p:nvPr/>
          </p:nvSpPr>
          <p:spPr bwMode="auto">
            <a:xfrm>
              <a:off x="0" y="2076528"/>
              <a:ext cx="8143922" cy="4781472"/>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de-DE" altLang="de-DE"/>
            </a:p>
          </p:txBody>
        </p:sp>
        <p:sp>
          <p:nvSpPr>
            <p:cNvPr id="1030" name="Oval 10"/>
            <p:cNvSpPr>
              <a:spLocks noChangeArrowheads="1"/>
            </p:cNvSpPr>
            <p:nvPr/>
          </p:nvSpPr>
          <p:spPr bwMode="auto">
            <a:xfrm>
              <a:off x="7627982" y="2076528"/>
              <a:ext cx="1012831" cy="1012808"/>
            </a:xfrm>
            <a:prstGeom prst="ellipse">
              <a:avLst/>
            </a:prstGeom>
            <a:solidFill>
              <a:srgbClr val="0066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de-DE" altLang="de-DE"/>
            </a:p>
          </p:txBody>
        </p:sp>
        <p:sp>
          <p:nvSpPr>
            <p:cNvPr id="1031" name="Rectangle 15"/>
            <p:cNvSpPr>
              <a:spLocks noChangeArrowheads="1"/>
            </p:cNvSpPr>
            <p:nvPr/>
          </p:nvSpPr>
          <p:spPr bwMode="auto">
            <a:xfrm>
              <a:off x="4895878" y="2571820"/>
              <a:ext cx="3746522" cy="428618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de-DE" altLang="de-DE"/>
            </a:p>
          </p:txBody>
        </p:sp>
      </p:grpSp>
      <p:pic>
        <p:nvPicPr>
          <p:cNvPr id="8" name="Grafik 1"/>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15900" y="219075"/>
            <a:ext cx="32766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Bild 7" descr="TU_rendering.tif"/>
          <p:cNvPicPr>
            <a:picLocks noChangeAspect="1"/>
          </p:cNvPicPr>
          <p:nvPr userDrawn="1"/>
        </p:nvPicPr>
        <p:blipFill rotWithShape="1">
          <a:blip r:embed="rId4">
            <a:extLst>
              <a:ext uri="{28A0092B-C50C-407E-A947-70E740481C1C}">
                <a14:useLocalDpi xmlns:a14="http://schemas.microsoft.com/office/drawing/2010/main" val="0"/>
              </a:ext>
            </a:extLst>
          </a:blip>
          <a:srcRect b="24701"/>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0" name="Gruppieren 7"/>
          <p:cNvGrpSpPr>
            <a:grpSpLocks/>
          </p:cNvGrpSpPr>
          <p:nvPr/>
        </p:nvGrpSpPr>
        <p:grpSpPr bwMode="auto">
          <a:xfrm>
            <a:off x="0" y="2076450"/>
            <a:ext cx="11523133" cy="4781550"/>
            <a:chOff x="0" y="2076528"/>
            <a:chExt cx="8642400" cy="4781472"/>
          </a:xfrm>
        </p:grpSpPr>
        <p:sp>
          <p:nvSpPr>
            <p:cNvPr id="2052" name="Rectangle 12"/>
            <p:cNvSpPr>
              <a:spLocks noChangeArrowheads="1"/>
            </p:cNvSpPr>
            <p:nvPr/>
          </p:nvSpPr>
          <p:spPr bwMode="auto">
            <a:xfrm>
              <a:off x="0" y="2076528"/>
              <a:ext cx="8143922" cy="4781472"/>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53" name="Oval 14"/>
            <p:cNvSpPr>
              <a:spLocks noChangeArrowheads="1"/>
            </p:cNvSpPr>
            <p:nvPr/>
          </p:nvSpPr>
          <p:spPr bwMode="auto">
            <a:xfrm>
              <a:off x="7627982" y="2076528"/>
              <a:ext cx="1012831" cy="1012808"/>
            </a:xfrm>
            <a:prstGeom prst="ellipse">
              <a:avLst/>
            </a:prstGeom>
            <a:solidFill>
              <a:srgbClr val="0066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sp>
          <p:nvSpPr>
            <p:cNvPr id="2054" name="Rectangle 15"/>
            <p:cNvSpPr>
              <a:spLocks noChangeArrowheads="1"/>
            </p:cNvSpPr>
            <p:nvPr/>
          </p:nvSpPr>
          <p:spPr bwMode="auto">
            <a:xfrm>
              <a:off x="4895878" y="2571820"/>
              <a:ext cx="3746522" cy="428618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de-DE" altLang="de-DE"/>
            </a:p>
          </p:txBody>
        </p:sp>
      </p:grpSp>
      <p:pic>
        <p:nvPicPr>
          <p:cNvPr id="9" name="Grafik 1"/>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15900" y="219075"/>
            <a:ext cx="32766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712591"/>
      </p:ext>
    </p:extLst>
  </p:cSld>
  <p:clrMap bg1="lt1" tx1="dk1" bg2="lt2" tx2="dk2" accent1="accent1" accent2="accent2" accent3="accent3" accent4="accent4" accent5="accent5" accent6="accent6" hlink="hlink" folHlink="folHlink"/>
  <p:sldLayoutIdLst>
    <p:sldLayoutId id="2147483751" r:id="rId1"/>
    <p:sldLayoutId id="2147483752"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DEE7EC"/>
        </a:solidFill>
        <a:effectLst/>
      </p:bgPr>
    </p:bg>
    <p:spTree>
      <p:nvGrpSpPr>
        <p:cNvPr id="1" name=""/>
        <p:cNvGrpSpPr/>
        <p:nvPr/>
      </p:nvGrpSpPr>
      <p:grpSpPr>
        <a:xfrm>
          <a:off x="0" y="0"/>
          <a:ext cx="0" cy="0"/>
          <a:chOff x="0" y="0"/>
          <a:chExt cx="0" cy="0"/>
        </a:xfrm>
      </p:grpSpPr>
      <p:sp>
        <p:nvSpPr>
          <p:cNvPr id="2050" name="Textplatzhalt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1775B70-8621-4E30-B501-1848D9C1FC33}" type="datetimeFigureOut">
              <a:rPr lang="de-DE"/>
              <a:pPr>
                <a:defRPr/>
              </a:pPr>
              <a:t>10.06.2022</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de-DE"/>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4CA17AB4-392D-4030-95FA-B64A229A2AC4}" type="slidenum">
              <a:rPr lang="de-DE" altLang="de-DE"/>
              <a:pPr/>
              <a:t>‹Nr.›</a:t>
            </a:fld>
            <a:endParaRPr lang="de-DE" altLang="de-DE"/>
          </a:p>
        </p:txBody>
      </p:sp>
      <p:grpSp>
        <p:nvGrpSpPr>
          <p:cNvPr id="2" name="Gruppieren 11"/>
          <p:cNvGrpSpPr/>
          <p:nvPr/>
        </p:nvGrpSpPr>
        <p:grpSpPr>
          <a:xfrm>
            <a:off x="0" y="857232"/>
            <a:ext cx="11523200" cy="6000768"/>
            <a:chOff x="0" y="1214422"/>
            <a:chExt cx="8642400" cy="5643578"/>
          </a:xfrm>
          <a:solidFill>
            <a:schemeClr val="bg1"/>
          </a:solidFill>
        </p:grpSpPr>
        <p:sp>
          <p:nvSpPr>
            <p:cNvPr id="9" name="Rectangle 12"/>
            <p:cNvSpPr>
              <a:spLocks noChangeArrowheads="1"/>
            </p:cNvSpPr>
            <p:nvPr/>
          </p:nvSpPr>
          <p:spPr bwMode="auto">
            <a:xfrm>
              <a:off x="0" y="1214422"/>
              <a:ext cx="8143900" cy="5643578"/>
            </a:xfrm>
            <a:prstGeom prst="rect">
              <a:avLst/>
            </a:prstGeom>
            <a:grpFill/>
            <a:ln w="9525">
              <a:noFill/>
              <a:miter lim="800000"/>
              <a:headEnd/>
              <a:tailEnd/>
            </a:ln>
            <a:effectLst/>
          </p:spPr>
          <p:txBody>
            <a:bodyPr wrap="none" anchor="ctr"/>
            <a:lstStyle/>
            <a:p>
              <a:pPr fontAlgn="auto">
                <a:spcBef>
                  <a:spcPts val="0"/>
                </a:spcBef>
                <a:spcAft>
                  <a:spcPts val="0"/>
                </a:spcAft>
                <a:defRPr/>
              </a:pPr>
              <a:endParaRPr lang="de-DE" dirty="0"/>
            </a:p>
          </p:txBody>
        </p:sp>
        <p:sp>
          <p:nvSpPr>
            <p:cNvPr id="10" name="Oval 14"/>
            <p:cNvSpPr>
              <a:spLocks noChangeArrowheads="1"/>
            </p:cNvSpPr>
            <p:nvPr/>
          </p:nvSpPr>
          <p:spPr bwMode="auto">
            <a:xfrm>
              <a:off x="7628400" y="1215215"/>
              <a:ext cx="1011966" cy="1193993"/>
            </a:xfrm>
            <a:prstGeom prst="ellipse">
              <a:avLst/>
            </a:prstGeom>
            <a:grpFill/>
            <a:ln w="9525">
              <a:noFill/>
              <a:round/>
              <a:headEnd/>
              <a:tailEnd/>
            </a:ln>
            <a:effectLst/>
          </p:spPr>
          <p:txBody>
            <a:bodyPr wrap="none" anchor="ctr"/>
            <a:lstStyle/>
            <a:p>
              <a:pPr fontAlgn="auto">
                <a:spcBef>
                  <a:spcPts val="0"/>
                </a:spcBef>
                <a:spcAft>
                  <a:spcPts val="0"/>
                </a:spcAft>
                <a:defRPr/>
              </a:pPr>
              <a:endParaRPr lang="de-DE"/>
            </a:p>
          </p:txBody>
        </p:sp>
        <p:sp>
          <p:nvSpPr>
            <p:cNvPr id="11" name="Rectangle 15"/>
            <p:cNvSpPr>
              <a:spLocks noChangeArrowheads="1"/>
            </p:cNvSpPr>
            <p:nvPr/>
          </p:nvSpPr>
          <p:spPr bwMode="auto">
            <a:xfrm>
              <a:off x="4895586" y="1798926"/>
              <a:ext cx="3746814" cy="5059074"/>
            </a:xfrm>
            <a:prstGeom prst="rect">
              <a:avLst/>
            </a:prstGeom>
            <a:grpFill/>
            <a:ln w="9525">
              <a:noFill/>
              <a:miter lim="800000"/>
              <a:headEnd/>
              <a:tailEnd/>
            </a:ln>
            <a:effectLst/>
          </p:spPr>
          <p:txBody>
            <a:bodyPr wrap="none" anchor="ctr"/>
            <a:lstStyle/>
            <a:p>
              <a:pPr fontAlgn="auto">
                <a:spcBef>
                  <a:spcPts val="0"/>
                </a:spcBef>
                <a:spcAft>
                  <a:spcPts val="0"/>
                </a:spcAft>
                <a:defRPr/>
              </a:pPr>
              <a:endParaRPr lang="de-DE"/>
            </a:p>
          </p:txBody>
        </p:sp>
      </p:grpSp>
      <p:pic>
        <p:nvPicPr>
          <p:cNvPr id="12" name="Grafik 12" descr="TU_Logo.gif"/>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5900" y="215900"/>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6" r:id="rId1"/>
    <p:sldLayoutId id="2147483747" r:id="rId2"/>
    <p:sldLayoutId id="2147483753" r:id="rId3"/>
    <p:sldLayoutId id="2147483754" r:id="rId4"/>
    <p:sldLayoutId id="2147483755" r:id="rId5"/>
  </p:sldLayoutIdLst>
  <p:txStyles>
    <p:title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006699"/>
        </a:buClr>
        <a:buSzPct val="110000"/>
        <a:buFont typeface="Wingdings" panose="05000000000000000000" pitchFamily="2" charset="2"/>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006699"/>
        </a:buClr>
        <a:buSzPct val="120000"/>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Clr>
          <a:srgbClr val="006699"/>
        </a:buClr>
        <a:buSzPct val="120000"/>
        <a:buFont typeface="Symbol" panose="05050102010706020507" pitchFamily="18" charset="2"/>
        <a:buChar char="-"/>
        <a:defRPr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extplatzhalt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EA08F93B-E7A4-4025-AAB4-220190C046F9}" type="datetimeFigureOut">
              <a:rPr lang="de-DE"/>
              <a:pPr>
                <a:defRPr/>
              </a:pPr>
              <a:t>10.06.2022</a:t>
            </a:fld>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de-DE"/>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93A086F8-3010-4646-A275-2BE700C8BE91}" type="slidenum">
              <a:rPr lang="de-DE" altLang="de-DE"/>
              <a:pPr/>
              <a:t>‹Nr.›</a:t>
            </a:fld>
            <a:endParaRPr lang="de-DE" altLang="de-DE"/>
          </a:p>
        </p:txBody>
      </p:sp>
      <p:grpSp>
        <p:nvGrpSpPr>
          <p:cNvPr id="2" name="Gruppieren 11"/>
          <p:cNvGrpSpPr/>
          <p:nvPr/>
        </p:nvGrpSpPr>
        <p:grpSpPr>
          <a:xfrm>
            <a:off x="0" y="857232"/>
            <a:ext cx="11523200" cy="6000768"/>
            <a:chOff x="0" y="1214422"/>
            <a:chExt cx="8642400" cy="5643578"/>
          </a:xfrm>
          <a:solidFill>
            <a:srgbClr val="DEE7EC"/>
          </a:solidFill>
        </p:grpSpPr>
        <p:sp>
          <p:nvSpPr>
            <p:cNvPr id="9" name="Rectangle 12"/>
            <p:cNvSpPr>
              <a:spLocks noChangeArrowheads="1"/>
            </p:cNvSpPr>
            <p:nvPr/>
          </p:nvSpPr>
          <p:spPr bwMode="auto">
            <a:xfrm>
              <a:off x="0" y="1214422"/>
              <a:ext cx="8143900" cy="5643578"/>
            </a:xfrm>
            <a:prstGeom prst="rect">
              <a:avLst/>
            </a:prstGeom>
            <a:grpFill/>
            <a:ln w="9525">
              <a:noFill/>
              <a:miter lim="800000"/>
              <a:headEnd/>
              <a:tailEnd/>
            </a:ln>
            <a:effectLst/>
          </p:spPr>
          <p:txBody>
            <a:bodyPr wrap="none" anchor="ctr"/>
            <a:lstStyle/>
            <a:p>
              <a:pPr fontAlgn="auto">
                <a:spcBef>
                  <a:spcPts val="0"/>
                </a:spcBef>
                <a:spcAft>
                  <a:spcPts val="0"/>
                </a:spcAft>
                <a:defRPr/>
              </a:pPr>
              <a:endParaRPr lang="de-DE"/>
            </a:p>
          </p:txBody>
        </p:sp>
        <p:sp>
          <p:nvSpPr>
            <p:cNvPr id="10" name="Oval 14"/>
            <p:cNvSpPr>
              <a:spLocks noChangeArrowheads="1"/>
            </p:cNvSpPr>
            <p:nvPr/>
          </p:nvSpPr>
          <p:spPr bwMode="auto">
            <a:xfrm>
              <a:off x="7628400" y="1215215"/>
              <a:ext cx="1011966" cy="1193993"/>
            </a:xfrm>
            <a:prstGeom prst="ellipse">
              <a:avLst/>
            </a:prstGeom>
            <a:grpFill/>
            <a:ln w="9525">
              <a:noFill/>
              <a:round/>
              <a:headEnd/>
              <a:tailEnd/>
            </a:ln>
            <a:effectLst/>
          </p:spPr>
          <p:txBody>
            <a:bodyPr wrap="none" anchor="ctr"/>
            <a:lstStyle/>
            <a:p>
              <a:pPr fontAlgn="auto">
                <a:spcBef>
                  <a:spcPts val="0"/>
                </a:spcBef>
                <a:spcAft>
                  <a:spcPts val="0"/>
                </a:spcAft>
                <a:defRPr/>
              </a:pPr>
              <a:endParaRPr lang="de-DE"/>
            </a:p>
          </p:txBody>
        </p:sp>
        <p:sp>
          <p:nvSpPr>
            <p:cNvPr id="11" name="Rectangle 15"/>
            <p:cNvSpPr>
              <a:spLocks noChangeArrowheads="1"/>
            </p:cNvSpPr>
            <p:nvPr/>
          </p:nvSpPr>
          <p:spPr bwMode="auto">
            <a:xfrm>
              <a:off x="4895586" y="1798926"/>
              <a:ext cx="3746814" cy="5059074"/>
            </a:xfrm>
            <a:prstGeom prst="rect">
              <a:avLst/>
            </a:prstGeom>
            <a:grpFill/>
            <a:ln w="9525">
              <a:noFill/>
              <a:miter lim="800000"/>
              <a:headEnd/>
              <a:tailEnd/>
            </a:ln>
            <a:effectLst/>
          </p:spPr>
          <p:txBody>
            <a:bodyPr wrap="none" anchor="ctr"/>
            <a:lstStyle/>
            <a:p>
              <a:pPr fontAlgn="auto">
                <a:spcBef>
                  <a:spcPts val="0"/>
                </a:spcBef>
                <a:spcAft>
                  <a:spcPts val="0"/>
                </a:spcAft>
                <a:defRPr/>
              </a:pPr>
              <a:endParaRPr lang="de-DE"/>
            </a:p>
          </p:txBody>
        </p:sp>
      </p:grpSp>
      <p:pic>
        <p:nvPicPr>
          <p:cNvPr id="12" name="Grafik 12" descr="TU_Logo.gif"/>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5900" y="215900"/>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8" r:id="rId1"/>
    <p:sldLayoutId id="2147483749" r:id="rId2"/>
  </p:sldLayoutIdLst>
  <p:txStyles>
    <p:title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rgbClr val="006699"/>
        </a:buClr>
        <a:buSzPct val="110000"/>
        <a:buFont typeface="Wingdings" panose="05000000000000000000" pitchFamily="2" charset="2"/>
        <a:buChar char="§"/>
        <a:defRPr sz="24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rgbClr val="006699"/>
        </a:buClr>
        <a:buSzPct val="120000"/>
        <a:buFont typeface="Arial" panose="020B0604020202020204" pitchFamily="34" charset="0"/>
        <a:buChar char="•"/>
        <a:defRPr sz="20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Clr>
          <a:srgbClr val="006699"/>
        </a:buClr>
        <a:buSzPct val="120000"/>
        <a:buFont typeface="Symbol" panose="05050102010706020507" pitchFamily="18" charset="2"/>
        <a:buChar char="-"/>
        <a:defRPr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0.png"/><Relationship Id="rId10" Type="http://schemas.openxmlformats.org/officeDocument/2006/relationships/image" Target="../media/image21.png"/><Relationship Id="rId4" Type="http://schemas.openxmlformats.org/officeDocument/2006/relationships/image" Target="../media/image130.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0.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0.pn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7.png"/><Relationship Id="rId5" Type="http://schemas.openxmlformats.org/officeDocument/2006/relationships/image" Target="../media/image210.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0.pn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1.png"/><Relationship Id="rId7"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bwMode="auto">
          <a:xfrm>
            <a:off x="2567608" y="2348880"/>
            <a:ext cx="6815089" cy="64807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de-DE" dirty="0" err="1"/>
              <a:t>Studentische</a:t>
            </a:r>
            <a:r>
              <a:rPr lang="en-US" altLang="de-DE" dirty="0"/>
              <a:t> Arbeit </a:t>
            </a:r>
            <a:r>
              <a:rPr lang="en-US" altLang="de-DE" dirty="0" err="1"/>
              <a:t>zur</a:t>
            </a:r>
            <a:r>
              <a:rPr lang="en-US" altLang="de-DE" dirty="0"/>
              <a:t> </a:t>
            </a:r>
            <a:r>
              <a:rPr lang="en-US" altLang="de-DE" dirty="0" err="1"/>
              <a:t>Zyklusvorhersage</a:t>
            </a:r>
            <a:endParaRPr lang="de-DE" altLang="de-DE" dirty="0"/>
          </a:p>
        </p:txBody>
      </p:sp>
      <p:sp>
        <p:nvSpPr>
          <p:cNvPr id="9219" name="Untertitel 2"/>
          <p:cNvSpPr>
            <a:spLocks noGrp="1"/>
          </p:cNvSpPr>
          <p:nvPr>
            <p:ph type="subTitle" idx="1"/>
          </p:nvPr>
        </p:nvSpPr>
        <p:spPr bwMode="auto">
          <a:xfrm>
            <a:off x="2639616" y="5229200"/>
            <a:ext cx="6215062" cy="360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de-DE" altLang="de-DE" dirty="0"/>
              <a:t>Pommer</a:t>
            </a:r>
          </a:p>
          <a:p>
            <a:r>
              <a:rPr lang="de-DE" altLang="de-DE" dirty="0"/>
              <a:t>Poks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C385D-6E9F-C975-72AB-716DF4B1D311}"/>
              </a:ext>
            </a:extLst>
          </p:cNvPr>
          <p:cNvSpPr txBox="1">
            <a:spLocks noGrp="1"/>
          </p:cNvSpPr>
          <p:nvPr>
            <p:ph type="title"/>
          </p:nvPr>
        </p:nvSpPr>
        <p:spPr>
          <a:xfrm>
            <a:off x="838202" y="44624"/>
            <a:ext cx="11234461" cy="751298"/>
          </a:xfrm>
        </p:spPr>
        <p:txBody>
          <a:bodyPr/>
          <a:lstStyle/>
          <a:p>
            <a:pPr lvl="0"/>
            <a:r>
              <a:rPr lang="de-DE" sz="4000" dirty="0"/>
              <a:t>Übersicht der Systemgrößen – </a:t>
            </a:r>
            <a:r>
              <a:rPr lang="de-DE" sz="4000" dirty="0" err="1"/>
              <a:t>DMDc</a:t>
            </a:r>
            <a:r>
              <a:rPr lang="de-DE" sz="4000" dirty="0"/>
              <a:t> + Kalman</a:t>
            </a:r>
            <a:endParaRPr lang="de-AT" sz="40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5DA4921-96B8-595B-1DE7-106FF3F0523B}"/>
                  </a:ext>
                </a:extLst>
              </p:cNvPr>
              <p:cNvSpPr txBox="1">
                <a:spLocks noGrp="1"/>
              </p:cNvSpPr>
              <p:nvPr>
                <p:ph idx="1"/>
              </p:nvPr>
            </p:nvSpPr>
            <p:spPr>
              <a:xfrm>
                <a:off x="838203" y="1244004"/>
                <a:ext cx="10515600" cy="5380073"/>
              </a:xfrm>
            </p:spPr>
            <p:txBody>
              <a:bodyPr>
                <a:normAutofit/>
              </a:bodyPr>
              <a:lstStyle/>
              <a:p>
                <a:pPr lvl="0">
                  <a:lnSpc>
                    <a:spcPct val="60000"/>
                  </a:lnSpc>
                </a:pPr>
                <a:r>
                  <a:rPr lang="de-AT" sz="2200" dirty="0"/>
                  <a:t>DMDc</a:t>
                </a:r>
              </a:p>
              <a:p>
                <a:pPr lvl="1">
                  <a:lnSpc>
                    <a:spcPct val="60000"/>
                  </a:lnSpc>
                </a:pPr>
                <a:r>
                  <a:rPr lang="de-AT" sz="1700" b="1" dirty="0"/>
                  <a:t>A</a:t>
                </a:r>
                <a:r>
                  <a:rPr lang="de-AT" sz="1700" dirty="0"/>
                  <a:t> … Systemmatrix, </a:t>
                </a:r>
                <a:r>
                  <a:rPr lang="de-AT" sz="1700" dirty="0" err="1"/>
                  <a:t>dim</a:t>
                </a:r>
                <a:r>
                  <a:rPr lang="de-AT" sz="1700" dirty="0"/>
                  <a:t>(</a:t>
                </a:r>
                <a:r>
                  <a:rPr lang="de-AT" sz="1700" b="1" dirty="0"/>
                  <a:t>A</a:t>
                </a:r>
                <a:r>
                  <a:rPr lang="de-AT" sz="1700" dirty="0"/>
                  <a:t>) = 2jx2j</a:t>
                </a:r>
              </a:p>
              <a:p>
                <a:pPr lvl="1">
                  <a:lnSpc>
                    <a:spcPct val="60000"/>
                  </a:lnSpc>
                </a:pPr>
                <a:r>
                  <a:rPr lang="de-AT" sz="1700" b="1" dirty="0"/>
                  <a:t>B</a:t>
                </a:r>
                <a:r>
                  <a:rPr lang="de-AT" sz="1700" dirty="0"/>
                  <a:t> … Eingangsmatrix, </a:t>
                </a:r>
                <a:r>
                  <a:rPr lang="de-AT" sz="1700" dirty="0" err="1"/>
                  <a:t>dim</a:t>
                </a:r>
                <a:r>
                  <a:rPr lang="de-AT" sz="1700" dirty="0"/>
                  <a:t>(</a:t>
                </a:r>
                <a:r>
                  <a:rPr lang="de-AT" sz="1700" b="1" dirty="0"/>
                  <a:t>B</a:t>
                </a:r>
                <a:r>
                  <a:rPr lang="de-AT" sz="1700" dirty="0"/>
                  <a:t>) = 2jx2</a:t>
                </a:r>
              </a:p>
              <a:p>
                <a:pPr lvl="1">
                  <a:lnSpc>
                    <a:spcPct val="60000"/>
                  </a:lnSpc>
                </a:pPr>
                <a:r>
                  <a:rPr lang="de-AT" sz="1700" b="1" dirty="0"/>
                  <a:t>C</a:t>
                </a:r>
                <a:r>
                  <a:rPr lang="de-AT" sz="1700" dirty="0"/>
                  <a:t> … Ausgangsmatrix, </a:t>
                </a:r>
                <a:r>
                  <a:rPr lang="de-AT" sz="1700" dirty="0" err="1"/>
                  <a:t>dim</a:t>
                </a:r>
                <a:r>
                  <a:rPr lang="de-AT" sz="1700" dirty="0"/>
                  <a:t>(</a:t>
                </a:r>
                <a:r>
                  <a:rPr lang="de-AT" sz="1700" b="1" dirty="0"/>
                  <a:t>C</a:t>
                </a:r>
                <a:r>
                  <a:rPr lang="de-AT" sz="1700" dirty="0"/>
                  <a:t>) = 2x2j </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𝑥</m:t>
                            </m:r>
                          </m:e>
                        </m:bar>
                      </m:e>
                      <m:sub>
                        <m:r>
                          <a:rPr lang="de-AT" sz="1700" i="1">
                            <a:latin typeface="Cambria Math" panose="02040503050406030204" pitchFamily="18" charset="0"/>
                          </a:rPr>
                          <m:t>𝑘</m:t>
                        </m:r>
                      </m:sub>
                    </m:sSub>
                  </m:oMath>
                </a14:m>
                <a:r>
                  <a:rPr lang="de-AT" sz="1700" dirty="0"/>
                  <a:t>… Zustandsvektor für </a:t>
                </a:r>
                <a:r>
                  <a:rPr lang="de-AT" sz="1700" dirty="0" err="1"/>
                  <a:t>DMDc</a:t>
                </a:r>
                <a:r>
                  <a:rPr lang="de-AT" sz="1700" b="1" dirty="0"/>
                  <a:t>,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𝑥</m:t>
                            </m:r>
                          </m:e>
                        </m:bar>
                      </m:e>
                      <m:sub>
                        <m:r>
                          <a:rPr lang="de-AT" sz="1700" i="1">
                            <a:latin typeface="Cambria Math" panose="02040503050406030204" pitchFamily="18" charset="0"/>
                          </a:rPr>
                          <m:t>𝑘</m:t>
                        </m:r>
                      </m:sub>
                    </m:sSub>
                  </m:oMath>
                </a14:m>
                <a:r>
                  <a:rPr lang="de-AT" sz="1700" dirty="0"/>
                  <a:t>) = 2jx1 </a:t>
                </a:r>
              </a:p>
              <a:p>
                <a:pPr lvl="1">
                  <a:lnSpc>
                    <a:spcPct val="60000"/>
                  </a:lnSpc>
                </a:pPr>
                <a14:m>
                  <m:oMath xmlns:m="http://schemas.openxmlformats.org/officeDocument/2006/math">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oMath>
                </a14:m>
                <a:r>
                  <a:rPr lang="de-AT" sz="1700" b="1" dirty="0"/>
                  <a:t> … </a:t>
                </a:r>
                <a:r>
                  <a:rPr lang="de-AT" sz="1700" dirty="0"/>
                  <a:t>Eingangsvektor für </a:t>
                </a:r>
                <a:r>
                  <a:rPr lang="de-AT" sz="1700" dirty="0" err="1"/>
                  <a:t>DMDc</a:t>
                </a:r>
                <a:r>
                  <a:rPr lang="de-AT" sz="1700" dirty="0"/>
                  <a:t>, </a:t>
                </a:r>
                <a:r>
                  <a:rPr lang="de-AT" sz="1700" dirty="0" err="1"/>
                  <a:t>dim</a:t>
                </a:r>
                <a:r>
                  <a:rPr lang="de-AT" sz="1700" dirty="0"/>
                  <a:t>(</a:t>
                </a:r>
                <a14:m>
                  <m:oMath xmlns:m="http://schemas.openxmlformats.org/officeDocument/2006/math">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oMath>
                </a14:m>
                <a:r>
                  <a:rPr lang="de-AT" sz="1700" dirty="0"/>
                  <a:t>) = 2x1 </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Zustandsvektor der Schätzungen nach </a:t>
                </a:r>
                <a:r>
                  <a:rPr lang="de-AT" sz="1700" dirty="0" err="1"/>
                  <a:t>DMDc</a:t>
                </a:r>
                <a:r>
                  <a:rPr lang="de-AT" sz="1700" dirty="0"/>
                  <a:t>,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2jx1</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𝑤</m:t>
                            </m:r>
                          </m:e>
                        </m:bar>
                      </m:e>
                      <m:sub>
                        <m:r>
                          <a:rPr lang="de-AT" sz="1700" i="1">
                            <a:latin typeface="Cambria Math" panose="02040503050406030204" pitchFamily="18" charset="0"/>
                          </a:rPr>
                          <m:t>𝑘</m:t>
                        </m:r>
                      </m:sub>
                    </m:sSub>
                  </m:oMath>
                </a14:m>
                <a:r>
                  <a:rPr lang="de-AT" sz="1700" dirty="0"/>
                  <a:t>… Prozessrauschen,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𝑤</m:t>
                            </m:r>
                          </m:e>
                        </m:bar>
                      </m:e>
                      <m:sub>
                        <m:r>
                          <a:rPr lang="de-AT" sz="1700" i="1">
                            <a:latin typeface="Cambria Math" panose="02040503050406030204" pitchFamily="18" charset="0"/>
                          </a:rPr>
                          <m:t>𝑘</m:t>
                        </m:r>
                      </m:sub>
                    </m:sSub>
                  </m:oMath>
                </a14:m>
                <a:r>
                  <a:rPr lang="de-AT" sz="1700" dirty="0"/>
                  <a:t>) = 2jx2</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Messungen nach </a:t>
                </a:r>
                <a:r>
                  <a:rPr lang="de-AT" sz="1700" dirty="0" err="1"/>
                  <a:t>DMDc</a:t>
                </a:r>
                <a:r>
                  <a:rPr lang="de-AT" sz="1700" dirty="0"/>
                  <a:t>,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2x1</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a:t>
                </a:r>
                <a14:m>
                  <m:oMath xmlns:m="http://schemas.openxmlformats.org/officeDocument/2006/math">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𝑣</m:t>
                        </m:r>
                      </m:e>
                    </m:bar>
                  </m:oMath>
                </a14:m>
                <a:r>
                  <a:rPr lang="de-AT" sz="1700" dirty="0"/>
                  <a:t> … mit Messrauschen verrauschte Schätzungen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2x1</a:t>
                </a:r>
              </a:p>
              <a:p>
                <a:pPr lvl="2">
                  <a:lnSpc>
                    <a:spcPct val="60000"/>
                  </a:lnSpc>
                </a:pPr>
                <a:r>
                  <a:rPr lang="de-AT" sz="1400" dirty="0"/>
                  <a:t>mit j … Anzahl der Regressionsschritte, mit k … Anzahl der Rauscheingänge</a:t>
                </a:r>
              </a:p>
              <a:p>
                <a:pPr lvl="2">
                  <a:lnSpc>
                    <a:spcPct val="60000"/>
                  </a:lnSpc>
                </a:pPr>
                <a:r>
                  <a:rPr lang="de-AT" sz="1400" dirty="0"/>
                  <a:t>mit den Zuständen v, P &amp; mit den Eingängen Position, </a:t>
                </a:r>
                <a:r>
                  <a:rPr lang="el-GR" sz="1400" dirty="0"/>
                  <a:t>Δ</a:t>
                </a:r>
                <a:r>
                  <a:rPr lang="de-DE" sz="1400" dirty="0"/>
                  <a:t>E</a:t>
                </a:r>
              </a:p>
              <a:p>
                <a:pPr marL="914400" lvl="2" indent="0">
                  <a:lnSpc>
                    <a:spcPct val="60000"/>
                  </a:lnSpc>
                  <a:buNone/>
                </a:pPr>
                <a:endParaRPr lang="de-AT" sz="1400" dirty="0"/>
              </a:p>
              <a:p>
                <a:pPr lvl="0">
                  <a:lnSpc>
                    <a:spcPct val="60000"/>
                  </a:lnSpc>
                </a:pPr>
                <a:r>
                  <a:rPr lang="de-AT" sz="2200" dirty="0"/>
                  <a:t>Kalman-Filter</a:t>
                </a:r>
              </a:p>
              <a:p>
                <a:pPr lvl="1">
                  <a:lnSpc>
                    <a:spcPct val="60000"/>
                  </a:lnSpc>
                </a:pPr>
                <a14:m>
                  <m:oMath xmlns:m="http://schemas.openxmlformats.org/officeDocument/2006/math">
                    <m:sSub>
                      <m:sSubPr>
                        <m:ctrlPr>
                          <a:rPr lang="de-AT" sz="1700" b="1" i="1" smtClean="0">
                            <a:solidFill>
                              <a:srgbClr val="836967"/>
                            </a:solidFill>
                            <a:latin typeface="Cambria Math" panose="02040503050406030204" pitchFamily="18" charset="0"/>
                          </a:rPr>
                        </m:ctrlPr>
                      </m:sSubPr>
                      <m:e>
                        <m:r>
                          <a:rPr lang="de-AT" sz="1700" b="1" i="1">
                            <a:latin typeface="Cambria Math" panose="02040503050406030204" pitchFamily="18" charset="0"/>
                          </a:rPr>
                          <m:t>𝑨</m:t>
                        </m:r>
                      </m:e>
                      <m:sub>
                        <m:r>
                          <a:rPr lang="de-AT" sz="1700" i="1">
                            <a:latin typeface="Cambria Math" panose="02040503050406030204" pitchFamily="18" charset="0"/>
                          </a:rPr>
                          <m:t>𝐾𝑎𝑙</m:t>
                        </m:r>
                      </m:sub>
                    </m:sSub>
                  </m:oMath>
                </a14:m>
                <a:r>
                  <a:rPr lang="de-AT" sz="1700" dirty="0"/>
                  <a:t> … Kalman-Systemmatrix,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𝑨</m:t>
                        </m:r>
                      </m:e>
                      <m:sub>
                        <m:r>
                          <a:rPr lang="de-AT" sz="1700" i="1">
                            <a:latin typeface="Cambria Math" panose="02040503050406030204" pitchFamily="18" charset="0"/>
                          </a:rPr>
                          <m:t>𝐾𝑎𝑙</m:t>
                        </m:r>
                      </m:sub>
                    </m:sSub>
                  </m:oMath>
                </a14:m>
                <a:r>
                  <a:rPr lang="de-AT" sz="1700" dirty="0"/>
                  <a:t>) = 2jx2j</a:t>
                </a:r>
              </a:p>
              <a:p>
                <a:pPr lvl="1">
                  <a:lnSpc>
                    <a:spcPct val="60000"/>
                  </a:lnSpc>
                </a:pPr>
                <a:r>
                  <a:rPr lang="de-AT" sz="1700" b="1" dirty="0"/>
                  <a:t>K</a:t>
                </a:r>
                <a:r>
                  <a:rPr lang="de-AT" sz="1700" dirty="0"/>
                  <a:t> … Kalman-Verstärkung, </a:t>
                </a:r>
                <a:r>
                  <a:rPr lang="de-AT" sz="1700" dirty="0" err="1"/>
                  <a:t>dim</a:t>
                </a:r>
                <a:r>
                  <a:rPr lang="de-AT" sz="1700" dirty="0"/>
                  <a:t>(</a:t>
                </a:r>
                <a:r>
                  <a:rPr lang="de-AT" sz="1700" b="1" dirty="0"/>
                  <a:t>K</a:t>
                </a:r>
                <a:r>
                  <a:rPr lang="de-AT" sz="1700" dirty="0"/>
                  <a:t>) = 2jx2</a:t>
                </a:r>
              </a:p>
              <a:p>
                <a:pPr lvl="1">
                  <a:lnSpc>
                    <a:spcPct val="60000"/>
                  </a:lnSpc>
                </a:pP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𝑪</m:t>
                        </m:r>
                      </m:e>
                      <m:sub>
                        <m:r>
                          <a:rPr lang="de-AT" sz="1700" i="1">
                            <a:latin typeface="Cambria Math" panose="02040503050406030204" pitchFamily="18" charset="0"/>
                          </a:rPr>
                          <m:t>𝐾𝑎𝑙</m:t>
                        </m:r>
                      </m:sub>
                    </m:sSub>
                  </m:oMath>
                </a14:m>
                <a:r>
                  <a:rPr lang="de-AT" sz="1700" dirty="0"/>
                  <a:t> … Kalman-Ausgangsmatrix,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𝑪</m:t>
                        </m:r>
                      </m:e>
                      <m:sub>
                        <m:r>
                          <a:rPr lang="de-AT" sz="1700" i="1">
                            <a:latin typeface="Cambria Math" panose="02040503050406030204" pitchFamily="18" charset="0"/>
                          </a:rPr>
                          <m:t>𝐾𝑎𝑙</m:t>
                        </m:r>
                      </m:sub>
                    </m:sSub>
                  </m:oMath>
                </a14:m>
                <a:r>
                  <a:rPr lang="de-AT" sz="1700" dirty="0"/>
                  <a:t>) = (2j+2)x2j</a:t>
                </a:r>
              </a:p>
              <a:p>
                <a:pPr lvl="1">
                  <a:lnSpc>
                    <a:spcPct val="60000"/>
                  </a:lnSpc>
                </a:pP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𝑫</m:t>
                        </m:r>
                      </m:e>
                      <m:sub>
                        <m:r>
                          <a:rPr lang="de-AT" sz="1700" i="1">
                            <a:latin typeface="Cambria Math" panose="02040503050406030204" pitchFamily="18" charset="0"/>
                          </a:rPr>
                          <m:t>𝐾𝑎𝑙</m:t>
                        </m:r>
                      </m:sub>
                    </m:sSub>
                  </m:oMath>
                </a14:m>
                <a:r>
                  <a:rPr lang="de-AT" sz="1700" dirty="0"/>
                  <a:t> … Kalman-Durchführungsmatrix,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𝑫</m:t>
                        </m:r>
                      </m:e>
                      <m:sub>
                        <m:r>
                          <a:rPr lang="de-AT" sz="1700" i="1">
                            <a:latin typeface="Cambria Math" panose="02040503050406030204" pitchFamily="18" charset="0"/>
                          </a:rPr>
                          <m:t>𝐾𝑎𝑙</m:t>
                        </m:r>
                      </m:sub>
                    </m:sSub>
                  </m:oMath>
                </a14:m>
                <a:r>
                  <a:rPr lang="de-AT" sz="1700" dirty="0"/>
                  <a:t>) = (2j+2)x2</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Kalman-Zustandsvektor,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2jx1</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e>
                      <m:sub>
                        <m:r>
                          <a:rPr lang="de-AT" sz="1700" i="1">
                            <a:latin typeface="Cambria Math" panose="02040503050406030204" pitchFamily="18" charset="0"/>
                          </a:rPr>
                          <m:t>𝐾𝑎𝑙</m:t>
                        </m:r>
                        <m:r>
                          <a:rPr lang="de-AT" sz="1700">
                            <a:latin typeface="Cambria Math" panose="02040503050406030204" pitchFamily="18" charset="0"/>
                          </a:rPr>
                          <m:t>,</m:t>
                        </m:r>
                        <m:r>
                          <a:rPr lang="de-AT" sz="1700" i="1">
                            <a:latin typeface="Cambria Math" panose="02040503050406030204" pitchFamily="18" charset="0"/>
                          </a:rPr>
                          <m:t>𝑘</m:t>
                        </m:r>
                      </m:sub>
                    </m:sSub>
                  </m:oMath>
                </a14:m>
                <a:r>
                  <a:rPr lang="de-AT" sz="1700" dirty="0"/>
                  <a:t> … Kalman-Eingangsmatrix (= </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Messungen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e>
                      <m:sub>
                        <m:r>
                          <a:rPr lang="de-AT" sz="1700" i="1">
                            <a:latin typeface="Cambria Math" panose="02040503050406030204" pitchFamily="18" charset="0"/>
                          </a:rPr>
                          <m:t>𝐾𝑎𝑙</m:t>
                        </m:r>
                        <m:r>
                          <a:rPr lang="de-AT" sz="1700">
                            <a:latin typeface="Cambria Math" panose="02040503050406030204" pitchFamily="18" charset="0"/>
                          </a:rPr>
                          <m:t>,</m:t>
                        </m:r>
                        <m:r>
                          <a:rPr lang="de-AT" sz="1700" i="1">
                            <a:latin typeface="Cambria Math" panose="02040503050406030204" pitchFamily="18" charset="0"/>
                          </a:rPr>
                          <m:t>𝑘</m:t>
                        </m:r>
                      </m:sub>
                    </m:sSub>
                  </m:oMath>
                </a14:m>
                <a:r>
                  <a:rPr lang="de-AT" sz="1700" dirty="0"/>
                  <a:t>)  = 2x1</a:t>
                </a:r>
              </a:p>
              <a:p>
                <a:pPr lvl="1">
                  <a:lnSpc>
                    <a:spcPct val="6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Kalman-Messungen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2x1</a:t>
                </a:r>
              </a:p>
              <a:p>
                <a:pPr lvl="2">
                  <a:lnSpc>
                    <a:spcPct val="60000"/>
                  </a:lnSpc>
                </a:pPr>
                <a:r>
                  <a:rPr lang="de-AT" sz="1400" dirty="0"/>
                  <a:t>mit j … Anzahl der Regressionsschritte</a:t>
                </a:r>
              </a:p>
              <a:p>
                <a:pPr lvl="2">
                  <a:lnSpc>
                    <a:spcPct val="60000"/>
                  </a:lnSpc>
                </a:pPr>
                <a:r>
                  <a:rPr lang="de-AT" sz="1400" dirty="0"/>
                  <a:t>mit den Zuständen v, P &amp; mit den Eingängen Position, </a:t>
                </a:r>
                <a:r>
                  <a:rPr lang="el-GR" sz="1400" dirty="0"/>
                  <a:t>Δ</a:t>
                </a:r>
                <a:r>
                  <a:rPr lang="de-DE" sz="1400" dirty="0"/>
                  <a:t>E</a:t>
                </a:r>
                <a:endParaRPr lang="de-AT" sz="1400" dirty="0"/>
              </a:p>
              <a:p>
                <a:pPr lvl="2">
                  <a:lnSpc>
                    <a:spcPct val="60000"/>
                  </a:lnSpc>
                </a:pPr>
                <a:endParaRPr lang="de-AT" sz="1000" dirty="0"/>
              </a:p>
              <a:p>
                <a:pPr lvl="2">
                  <a:lnSpc>
                    <a:spcPct val="60000"/>
                  </a:lnSpc>
                </a:pPr>
                <a:endParaRPr lang="de-AT" sz="1000" dirty="0"/>
              </a:p>
              <a:p>
                <a:pPr lvl="0">
                  <a:lnSpc>
                    <a:spcPct val="60000"/>
                  </a:lnSpc>
                </a:pPr>
                <a:endParaRPr lang="de-AT" sz="1400" dirty="0"/>
              </a:p>
            </p:txBody>
          </p:sp>
        </mc:Choice>
        <mc:Fallback xmlns="">
          <p:sp>
            <p:nvSpPr>
              <p:cNvPr id="3" name="Inhaltsplatzhalter 2">
                <a:extLst>
                  <a:ext uri="{FF2B5EF4-FFF2-40B4-BE49-F238E27FC236}">
                    <a16:creationId xmlns:a16="http://schemas.microsoft.com/office/drawing/2014/main" id="{B5DA4921-96B8-595B-1DE7-106FF3F0523B}"/>
                  </a:ext>
                </a:extLst>
              </p:cNvPr>
              <p:cNvSpPr txBox="1">
                <a:spLocks noGrp="1" noRot="1" noChangeAspect="1" noMove="1" noResize="1" noEditPoints="1" noAdjustHandles="1" noChangeArrowheads="1" noChangeShapeType="1" noTextEdit="1"/>
              </p:cNvSpPr>
              <p:nvPr>
                <p:ph idx="1"/>
              </p:nvPr>
            </p:nvSpPr>
            <p:spPr>
              <a:xfrm>
                <a:off x="838203" y="1244004"/>
                <a:ext cx="10515600" cy="5380073"/>
              </a:xfrm>
              <a:blipFill>
                <a:blip r:embed="rId2"/>
                <a:stretch>
                  <a:fillRect l="-754" t="-2945"/>
                </a:stretch>
              </a:blipFill>
            </p:spPr>
            <p:txBody>
              <a:bodyPr/>
              <a:lstStyle/>
              <a:p>
                <a:r>
                  <a:rPr lang="de-AT">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EEABE6-D3AB-4738-AE8E-9A88587D21D8}"/>
              </a:ext>
            </a:extLst>
          </p:cNvPr>
          <p:cNvSpPr>
            <a:spLocks noGrp="1"/>
          </p:cNvSpPr>
          <p:nvPr>
            <p:ph type="title"/>
          </p:nvPr>
        </p:nvSpPr>
        <p:spPr>
          <a:xfrm>
            <a:off x="695400" y="92568"/>
            <a:ext cx="12029141" cy="1325563"/>
          </a:xfrm>
        </p:spPr>
        <p:txBody>
          <a:bodyPr/>
          <a:lstStyle/>
          <a:p>
            <a:r>
              <a:rPr lang="de-DE" dirty="0"/>
              <a:t>Blockdiagramm eines DMD-Kalman-Filter-Systems</a:t>
            </a:r>
            <a:endParaRPr lang="de-AT" dirty="0"/>
          </a:p>
        </p:txBody>
      </p:sp>
      <p:sp>
        <p:nvSpPr>
          <p:cNvPr id="3" name="Rechteck 2">
            <a:extLst>
              <a:ext uri="{FF2B5EF4-FFF2-40B4-BE49-F238E27FC236}">
                <a16:creationId xmlns:a16="http://schemas.microsoft.com/office/drawing/2014/main" id="{545360E2-0E91-48F4-9E2C-8E921968E200}"/>
              </a:ext>
            </a:extLst>
          </p:cNvPr>
          <p:cNvSpPr/>
          <p:nvPr/>
        </p:nvSpPr>
        <p:spPr>
          <a:xfrm>
            <a:off x="1486120" y="3055346"/>
            <a:ext cx="2699294" cy="1488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AT"/>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44EDC51C-CE35-4ACA-8B1B-A561D592A09E}"/>
                  </a:ext>
                </a:extLst>
              </p:cNvPr>
              <p:cNvSpPr txBox="1"/>
              <p:nvPr/>
            </p:nvSpPr>
            <p:spPr>
              <a:xfrm>
                <a:off x="1512912" y="3264099"/>
                <a:ext cx="2652842" cy="996683"/>
              </a:xfrm>
              <a:prstGeom prst="rect">
                <a:avLst/>
              </a:prstGeom>
              <a:noFill/>
            </p:spPr>
            <p:txBody>
              <a:bodyPr wrap="square" rtlCol="0">
                <a:spAutoFit/>
              </a:bodyPr>
              <a:lstStyle/>
              <a:p>
                <a:r>
                  <a:rPr lang="de-DE" dirty="0" err="1">
                    <a:latin typeface="Cambria Math" panose="02040503050406030204" pitchFamily="18" charset="0"/>
                  </a:rPr>
                  <a:t>DMDc</a:t>
                </a:r>
                <a:r>
                  <a:rPr lang="de-DE" dirty="0">
                    <a:latin typeface="Cambria Math" panose="02040503050406030204" pitchFamily="18" charset="0"/>
                  </a:rPr>
                  <a:t>-Modell</a:t>
                </a:r>
              </a:p>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r>
                            <a:rPr lang="de-DE" i="1">
                              <a:latin typeface="Cambria Math" panose="02040503050406030204" pitchFamily="18" charset="0"/>
                            </a:rPr>
                            <m:t>+1</m:t>
                          </m:r>
                        </m:sub>
                      </m:sSub>
                      <m:r>
                        <a:rPr lang="de-DE" i="1">
                          <a:latin typeface="Cambria Math" panose="02040503050406030204" pitchFamily="18" charset="0"/>
                        </a:rPr>
                        <m:t>=</m:t>
                      </m:r>
                      <m:r>
                        <a:rPr lang="de-DE" b="1" i="1">
                          <a:latin typeface="Cambria Math" panose="02040503050406030204" pitchFamily="18" charset="0"/>
                        </a:rPr>
                        <m:t>𝑨</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i="1">
                          <a:latin typeface="Cambria Math" panose="02040503050406030204" pitchFamily="18" charset="0"/>
                        </a:rPr>
                        <m:t>+</m:t>
                      </m:r>
                      <m:r>
                        <a:rPr lang="de-DE" b="1" i="1" smtClean="0">
                          <a:latin typeface="Cambria Math" panose="02040503050406030204" pitchFamily="18" charset="0"/>
                        </a:rPr>
                        <m:t>𝑩</m:t>
                      </m:r>
                      <m:sSub>
                        <m:sSubPr>
                          <m:ctrlPr>
                            <a:rPr lang="de-DE" i="1" smtClean="0">
                              <a:latin typeface="Cambria Math" panose="02040503050406030204" pitchFamily="18" charset="0"/>
                            </a:rPr>
                          </m:ctrlPr>
                        </m:sSubPr>
                        <m:e>
                          <m:r>
                            <a:rPr lang="de-DE" b="0" i="1" smtClean="0">
                              <a:latin typeface="Cambria Math" panose="02040503050406030204" pitchFamily="18" charset="0"/>
                            </a:rPr>
                            <m:t>𝑢</m:t>
                          </m:r>
                        </m:e>
                        <m:sub>
                          <m:r>
                            <a:rPr lang="de-DE" b="0" i="1" smtClean="0">
                              <a:latin typeface="Cambria Math" panose="02040503050406030204" pitchFamily="18" charset="0"/>
                            </a:rPr>
                            <m:t>𝑘</m:t>
                          </m:r>
                        </m:sub>
                      </m:sSub>
                      <m:r>
                        <a:rPr lang="de-DE" b="1" i="1" smtClean="0">
                          <a:latin typeface="Cambria Math" panose="02040503050406030204" pitchFamily="18" charset="0"/>
                        </a:rPr>
                        <m:t>+</m:t>
                      </m:r>
                      <m:sSub>
                        <m:sSubPr>
                          <m:ctrlPr>
                            <a:rPr lang="de-DE" i="1" dirty="0">
                              <a:latin typeface="Cambria Math" panose="02040503050406030204" pitchFamily="18" charset="0"/>
                            </a:rPr>
                          </m:ctrlPr>
                        </m:sSubPr>
                        <m:e>
                          <m:bar>
                            <m:barPr>
                              <m:ctrlPr>
                                <a:rPr lang="de-DE" i="1" dirty="0">
                                  <a:latin typeface="Cambria Math" panose="02040503050406030204" pitchFamily="18" charset="0"/>
                                </a:rPr>
                              </m:ctrlPr>
                            </m:barPr>
                            <m:e>
                              <m:r>
                                <a:rPr lang="de-DE" i="1" dirty="0">
                                  <a:latin typeface="Cambria Math" panose="02040503050406030204" pitchFamily="18" charset="0"/>
                                </a:rPr>
                                <m:t>𝑤</m:t>
                              </m:r>
                            </m:e>
                          </m:bar>
                        </m:e>
                        <m:sub>
                          <m:r>
                            <a:rPr lang="de-DE" i="1" dirty="0">
                              <a:latin typeface="Cambria Math" panose="02040503050406030204" pitchFamily="18" charset="0"/>
                            </a:rPr>
                            <m:t>𝑘</m:t>
                          </m:r>
                        </m:sub>
                      </m:sSub>
                    </m:oMath>
                  </m:oMathPara>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𝑦</m:t>
                                </m:r>
                              </m:e>
                            </m:acc>
                          </m:e>
                        </m:bar>
                      </m:e>
                      <m:sub>
                        <m:r>
                          <a:rPr lang="de-DE" i="1">
                            <a:latin typeface="Cambria Math" panose="02040503050406030204" pitchFamily="18" charset="0"/>
                          </a:rPr>
                          <m:t>𝑘</m:t>
                        </m:r>
                        <m:r>
                          <a:rPr lang="de-DE" b="0" i="1" smtClean="0">
                            <a:latin typeface="Cambria Math" panose="02040503050406030204" pitchFamily="18" charset="0"/>
                          </a:rPr>
                          <m:t>,</m:t>
                        </m:r>
                        <m:r>
                          <a:rPr lang="de-DE" b="0" i="1" smtClean="0">
                            <a:latin typeface="Cambria Math" panose="02040503050406030204" pitchFamily="18" charset="0"/>
                          </a:rPr>
                          <m:t>𝑡</m:t>
                        </m:r>
                      </m:sub>
                    </m:sSub>
                    <m:r>
                      <a:rPr lang="de-DE" i="1">
                        <a:latin typeface="Cambria Math" panose="02040503050406030204" pitchFamily="18" charset="0"/>
                      </a:rPr>
                      <m:t>=</m:t>
                    </m:r>
                    <m:r>
                      <a:rPr lang="de-DE" b="1" i="1" smtClean="0">
                        <a:latin typeface="Cambria Math" panose="02040503050406030204" pitchFamily="18" charset="0"/>
                      </a:rPr>
                      <m:t>𝑪</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oMath>
                </a14:m>
                <a:r>
                  <a:rPr lang="de-AT" b="1" dirty="0"/>
                  <a:t> </a:t>
                </a:r>
                <a:endParaRPr lang="de-AT" b="1" i="1" dirty="0">
                  <a:latin typeface="Cambria Math" panose="02040503050406030204" pitchFamily="18" charset="0"/>
                </a:endParaRPr>
              </a:p>
            </p:txBody>
          </p:sp>
        </mc:Choice>
        <mc:Fallback xmlns="">
          <p:sp>
            <p:nvSpPr>
              <p:cNvPr id="4" name="Textfeld 3">
                <a:extLst>
                  <a:ext uri="{FF2B5EF4-FFF2-40B4-BE49-F238E27FC236}">
                    <a16:creationId xmlns:a16="http://schemas.microsoft.com/office/drawing/2014/main" id="{44EDC51C-CE35-4ACA-8B1B-A561D592A09E}"/>
                  </a:ext>
                </a:extLst>
              </p:cNvPr>
              <p:cNvSpPr txBox="1">
                <a:spLocks noRot="1" noChangeAspect="1" noMove="1" noResize="1" noEditPoints="1" noAdjustHandles="1" noChangeArrowheads="1" noChangeShapeType="1" noTextEdit="1"/>
              </p:cNvSpPr>
              <p:nvPr/>
            </p:nvSpPr>
            <p:spPr>
              <a:xfrm>
                <a:off x="1512912" y="3264099"/>
                <a:ext cx="2652842" cy="996683"/>
              </a:xfrm>
              <a:prstGeom prst="rect">
                <a:avLst/>
              </a:prstGeom>
              <a:blipFill>
                <a:blip r:embed="rId2"/>
                <a:stretch>
                  <a:fillRect l="-1839" t="-3659"/>
                </a:stretch>
              </a:blipFill>
            </p:spPr>
            <p:txBody>
              <a:bodyPr/>
              <a:lstStyle/>
              <a:p>
                <a:r>
                  <a:rPr lang="de-AT">
                    <a:noFill/>
                  </a:rPr>
                  <a:t> </a:t>
                </a:r>
              </a:p>
            </p:txBody>
          </p:sp>
        </mc:Fallback>
      </mc:AlternateContent>
      <p:cxnSp>
        <p:nvCxnSpPr>
          <p:cNvPr id="6" name="Gerade Verbindung mit Pfeil 5">
            <a:extLst>
              <a:ext uri="{FF2B5EF4-FFF2-40B4-BE49-F238E27FC236}">
                <a16:creationId xmlns:a16="http://schemas.microsoft.com/office/drawing/2014/main" id="{EC0E1E59-9C0B-410C-835A-79B4FAF3ABE3}"/>
              </a:ext>
            </a:extLst>
          </p:cNvPr>
          <p:cNvCxnSpPr>
            <a:cxnSpLocks/>
          </p:cNvCxnSpPr>
          <p:nvPr/>
        </p:nvCxnSpPr>
        <p:spPr>
          <a:xfrm>
            <a:off x="216022" y="4004366"/>
            <a:ext cx="1270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51B698B4-2B82-4A98-909E-98D5D1E67732}"/>
              </a:ext>
            </a:extLst>
          </p:cNvPr>
          <p:cNvCxnSpPr>
            <a:cxnSpLocks/>
          </p:cNvCxnSpPr>
          <p:nvPr/>
        </p:nvCxnSpPr>
        <p:spPr>
          <a:xfrm flipV="1">
            <a:off x="4185414" y="3728514"/>
            <a:ext cx="79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B5F081F2-F270-4F4A-8D38-45707AAE5DC7}"/>
              </a:ext>
            </a:extLst>
          </p:cNvPr>
          <p:cNvSpPr/>
          <p:nvPr/>
        </p:nvSpPr>
        <p:spPr>
          <a:xfrm>
            <a:off x="4978010" y="3639589"/>
            <a:ext cx="233917" cy="225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42E7DF4D-3764-401D-8CA0-A1F2CF7370CA}"/>
              </a:ext>
            </a:extLst>
          </p:cNvPr>
          <p:cNvSpPr/>
          <p:nvPr/>
        </p:nvSpPr>
        <p:spPr>
          <a:xfrm>
            <a:off x="6388916" y="2541185"/>
            <a:ext cx="4348701" cy="14631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de-AT"/>
          </a:p>
        </p:txBody>
      </p:sp>
      <p:cxnSp>
        <p:nvCxnSpPr>
          <p:cNvPr id="13" name="Gerade Verbindung mit Pfeil 12">
            <a:extLst>
              <a:ext uri="{FF2B5EF4-FFF2-40B4-BE49-F238E27FC236}">
                <a16:creationId xmlns:a16="http://schemas.microsoft.com/office/drawing/2014/main" id="{AFFDAE09-0FD0-486F-AAF7-D5C2A3AC6D24}"/>
              </a:ext>
            </a:extLst>
          </p:cNvPr>
          <p:cNvCxnSpPr>
            <a:cxnSpLocks/>
          </p:cNvCxnSpPr>
          <p:nvPr/>
        </p:nvCxnSpPr>
        <p:spPr>
          <a:xfrm>
            <a:off x="5226707" y="3752117"/>
            <a:ext cx="1183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4">
                <a:extLst>
                  <a:ext uri="{FF2B5EF4-FFF2-40B4-BE49-F238E27FC236}">
                    <a16:creationId xmlns:a16="http://schemas.microsoft.com/office/drawing/2014/main" id="{3E1EE56C-D99C-4A94-8222-11DD7F1E6A43}"/>
                  </a:ext>
                </a:extLst>
              </p:cNvPr>
              <p:cNvSpPr txBox="1"/>
              <p:nvPr/>
            </p:nvSpPr>
            <p:spPr>
              <a:xfrm>
                <a:off x="6358253" y="2655438"/>
                <a:ext cx="4571954" cy="1044004"/>
              </a:xfrm>
              <a:prstGeom prst="rect">
                <a:avLst/>
              </a:prstGeom>
              <a:noFill/>
            </p:spPr>
            <p:txBody>
              <a:bodyPr wrap="square" rtlCol="0">
                <a:spAutoFit/>
              </a:bodyPr>
              <a:lstStyle/>
              <a:p>
                <a:r>
                  <a:rPr lang="de-DE" dirty="0">
                    <a:latin typeface="Cambria Math" panose="02040503050406030204" pitchFamily="18" charset="0"/>
                  </a:rPr>
                  <a:t>Kalman-Filter-Model</a:t>
                </a:r>
              </a:p>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r>
                            <a:rPr lang="de-DE" i="1">
                              <a:latin typeface="Cambria Math" panose="02040503050406030204" pitchFamily="18" charset="0"/>
                            </a:rPr>
                            <m:t>+1</m:t>
                          </m:r>
                        </m:sub>
                      </m:sSub>
                      <m:r>
                        <a:rPr lang="de-DE" i="1">
                          <a:latin typeface="Cambria Math" panose="02040503050406030204" pitchFamily="18" charset="0"/>
                        </a:rPr>
                        <m:t>=</m:t>
                      </m:r>
                      <m:sSub>
                        <m:sSubPr>
                          <m:ctrlPr>
                            <a:rPr lang="de-DE" i="1" smtClean="0">
                              <a:latin typeface="Cambria Math" panose="02040503050406030204" pitchFamily="18" charset="0"/>
                            </a:rPr>
                          </m:ctrlPr>
                        </m:sSubPr>
                        <m:e>
                          <m:r>
                            <a:rPr lang="de-DE" b="1" i="1" smtClean="0">
                              <a:latin typeface="Cambria Math" panose="02040503050406030204" pitchFamily="18" charset="0"/>
                            </a:rPr>
                            <m:t>𝑨</m:t>
                          </m:r>
                        </m:e>
                        <m:sub>
                          <m:r>
                            <a:rPr lang="de-DE" b="0" i="1" smtClean="0">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i="1">
                          <a:latin typeface="Cambria Math" panose="02040503050406030204" pitchFamily="18" charset="0"/>
                        </a:rPr>
                        <m:t>+</m:t>
                      </m:r>
                      <m:r>
                        <a:rPr lang="de-DE" b="1" i="1" smtClean="0">
                          <a:latin typeface="Cambria Math" panose="02040503050406030204" pitchFamily="18" charset="0"/>
                        </a:rPr>
                        <m:t>𝑲</m:t>
                      </m:r>
                      <m:r>
                        <a:rPr lang="de-DE" i="1">
                          <a:latin typeface="Cambria Math" panose="02040503050406030204" pitchFamily="18" charset="0"/>
                        </a:rPr>
                        <m:t>(</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b="0" i="1" smtClean="0">
                                      <a:latin typeface="Cambria Math" panose="02040503050406030204" pitchFamily="18" charset="0"/>
                                    </a:rPr>
                                    <m:t>𝑦</m:t>
                                  </m:r>
                                </m:e>
                              </m:acc>
                            </m:e>
                          </m:bar>
                        </m:e>
                        <m:sub>
                          <m:r>
                            <a:rPr lang="de-DE" i="1">
                              <a:latin typeface="Cambria Math" panose="02040503050406030204" pitchFamily="18" charset="0"/>
                            </a:rPr>
                            <m:t>𝑘</m:t>
                          </m:r>
                        </m:sub>
                      </m:sSub>
                      <m:r>
                        <a:rPr lang="de-DE" b="0" i="1" smtClean="0">
                          <a:latin typeface="Cambria Math" panose="02040503050406030204" pitchFamily="18" charset="0"/>
                        </a:rPr>
                        <m:t>−</m:t>
                      </m:r>
                      <m:sSub>
                        <m:sSubPr>
                          <m:ctrlPr>
                            <a:rPr lang="de-DE" i="1">
                              <a:latin typeface="Cambria Math" panose="02040503050406030204" pitchFamily="18" charset="0"/>
                            </a:rPr>
                          </m:ctrlPr>
                        </m:sSubPr>
                        <m:e>
                          <m:r>
                            <a:rPr lang="de-DE" b="1" i="1">
                              <a:latin typeface="Cambria Math" panose="02040503050406030204" pitchFamily="18" charset="0"/>
                            </a:rPr>
                            <m:t>𝑪</m:t>
                          </m:r>
                        </m:e>
                        <m:sub>
                          <m:r>
                            <a:rPr lang="de-DE" i="1">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b="0" i="1" smtClean="0">
                          <a:latin typeface="Cambria Math" panose="02040503050406030204" pitchFamily="18" charset="0"/>
                        </a:rPr>
                        <m:t>)</m:t>
                      </m:r>
                    </m:oMath>
                  </m:oMathPara>
                </a14:m>
                <a:endParaRPr lang="de-A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b="0" i="1" smtClean="0">
                                      <a:latin typeface="Cambria Math" panose="02040503050406030204" pitchFamily="18" charset="0"/>
                                    </a:rPr>
                                    <m:t>𝑦</m:t>
                                  </m:r>
                                </m:e>
                              </m:acc>
                            </m:e>
                          </m:bar>
                        </m:e>
                        <m:sub>
                          <m:r>
                            <a:rPr lang="de-DE" i="1">
                              <a:latin typeface="Cambria Math" panose="02040503050406030204" pitchFamily="18" charset="0"/>
                            </a:rPr>
                            <m:t>𝑘</m:t>
                          </m:r>
                          <m:r>
                            <a:rPr lang="de-DE" i="1">
                              <a:latin typeface="Cambria Math" panose="02040503050406030204" pitchFamily="18" charset="0"/>
                            </a:rPr>
                            <m:t>+1</m:t>
                          </m:r>
                        </m:sub>
                      </m:sSub>
                      <m:r>
                        <a:rPr lang="de-DE" i="1">
                          <a:latin typeface="Cambria Math" panose="02040503050406030204" pitchFamily="18" charset="0"/>
                        </a:rPr>
                        <m:t>=</m:t>
                      </m:r>
                      <m:sSub>
                        <m:sSubPr>
                          <m:ctrlPr>
                            <a:rPr lang="de-DE" i="1" smtClean="0">
                              <a:latin typeface="Cambria Math" panose="02040503050406030204" pitchFamily="18" charset="0"/>
                            </a:rPr>
                          </m:ctrlPr>
                        </m:sSubPr>
                        <m:e>
                          <m:r>
                            <a:rPr lang="de-DE" b="1" i="1" smtClean="0">
                              <a:latin typeface="Cambria Math" panose="02040503050406030204" pitchFamily="18" charset="0"/>
                            </a:rPr>
                            <m:t>𝑪</m:t>
                          </m:r>
                        </m:e>
                        <m:sub>
                          <m:r>
                            <a:rPr lang="de-DE" b="0" i="1" smtClean="0">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1" i="1" smtClean="0">
                              <a:latin typeface="Cambria Math" panose="02040503050406030204" pitchFamily="18" charset="0"/>
                            </a:rPr>
                            <m:t>𝑫</m:t>
                          </m:r>
                        </m:e>
                        <m:sub>
                          <m:r>
                            <a:rPr lang="de-DE" b="0" i="1" smtClean="0">
                              <a:latin typeface="Cambria Math" panose="02040503050406030204" pitchFamily="18" charset="0"/>
                            </a:rPr>
                            <m:t>𝐾𝑎𝑙</m:t>
                          </m:r>
                        </m:sub>
                      </m:sSub>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r>
                                <a:rPr lang="de-DE" b="0" i="1" smtClean="0">
                                  <a:latin typeface="Cambria Math" panose="02040503050406030204" pitchFamily="18" charset="0"/>
                                </a:rPr>
                                <m:t>𝑢</m:t>
                              </m:r>
                            </m:e>
                          </m:bar>
                        </m:e>
                        <m:sub>
                          <m:r>
                            <a:rPr lang="de-DE" b="0" i="1" smtClean="0">
                              <a:latin typeface="Cambria Math" panose="02040503050406030204" pitchFamily="18" charset="0"/>
                            </a:rPr>
                            <m:t>𝐾𝑎𝑙</m:t>
                          </m:r>
                          <m:r>
                            <a:rPr lang="de-DE" b="0" i="1" smtClean="0">
                              <a:latin typeface="Cambria Math" panose="02040503050406030204" pitchFamily="18" charset="0"/>
                            </a:rPr>
                            <m:t>,</m:t>
                          </m:r>
                          <m:r>
                            <a:rPr lang="de-DE" b="0" i="1" smtClean="0">
                              <a:latin typeface="Cambria Math" panose="02040503050406030204" pitchFamily="18" charset="0"/>
                            </a:rPr>
                            <m:t>𝑘</m:t>
                          </m:r>
                        </m:sub>
                      </m:sSub>
                    </m:oMath>
                  </m:oMathPara>
                </a14:m>
                <a:endParaRPr lang="de-AT" i="1" dirty="0">
                  <a:latin typeface="Cambria Math" panose="02040503050406030204" pitchFamily="18" charset="0"/>
                </a:endParaRPr>
              </a:p>
            </p:txBody>
          </p:sp>
        </mc:Choice>
        <mc:Fallback xmlns="">
          <p:sp>
            <p:nvSpPr>
              <p:cNvPr id="15" name="Textfeld 14">
                <a:extLst>
                  <a:ext uri="{FF2B5EF4-FFF2-40B4-BE49-F238E27FC236}">
                    <a16:creationId xmlns:a16="http://schemas.microsoft.com/office/drawing/2014/main" id="{3E1EE56C-D99C-4A94-8222-11DD7F1E6A43}"/>
                  </a:ext>
                </a:extLst>
              </p:cNvPr>
              <p:cNvSpPr txBox="1">
                <a:spLocks noRot="1" noChangeAspect="1" noMove="1" noResize="1" noEditPoints="1" noAdjustHandles="1" noChangeArrowheads="1" noChangeShapeType="1" noTextEdit="1"/>
              </p:cNvSpPr>
              <p:nvPr/>
            </p:nvSpPr>
            <p:spPr>
              <a:xfrm>
                <a:off x="6358253" y="2655438"/>
                <a:ext cx="4571954" cy="1044004"/>
              </a:xfrm>
              <a:prstGeom prst="rect">
                <a:avLst/>
              </a:prstGeom>
              <a:blipFill>
                <a:blip r:embed="rId3"/>
                <a:stretch>
                  <a:fillRect l="-1067" t="-4094"/>
                </a:stretch>
              </a:blipFill>
            </p:spPr>
            <p:txBody>
              <a:bodyPr/>
              <a:lstStyle/>
              <a:p>
                <a:r>
                  <a:rPr lang="de-AT">
                    <a:noFill/>
                  </a:rPr>
                  <a:t> </a:t>
                </a:r>
              </a:p>
            </p:txBody>
          </p:sp>
        </mc:Fallback>
      </mc:AlternateContent>
      <p:cxnSp>
        <p:nvCxnSpPr>
          <p:cNvPr id="16" name="Gerade Verbindung mit Pfeil 15">
            <a:extLst>
              <a:ext uri="{FF2B5EF4-FFF2-40B4-BE49-F238E27FC236}">
                <a16:creationId xmlns:a16="http://schemas.microsoft.com/office/drawing/2014/main" id="{2A8A402E-962D-4DEF-8D6F-F7C50F3EAE47}"/>
              </a:ext>
            </a:extLst>
          </p:cNvPr>
          <p:cNvCxnSpPr>
            <a:cxnSpLocks/>
          </p:cNvCxnSpPr>
          <p:nvPr/>
        </p:nvCxnSpPr>
        <p:spPr>
          <a:xfrm>
            <a:off x="10742733" y="2880127"/>
            <a:ext cx="1183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D1F2882C-1D47-49A5-B2D3-4DD379C5C8C3}"/>
              </a:ext>
            </a:extLst>
          </p:cNvPr>
          <p:cNvCxnSpPr>
            <a:cxnSpLocks/>
          </p:cNvCxnSpPr>
          <p:nvPr/>
        </p:nvCxnSpPr>
        <p:spPr>
          <a:xfrm>
            <a:off x="10724469" y="3597831"/>
            <a:ext cx="1183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E676F701-64A6-4B5B-98B0-0627F9443F62}"/>
              </a:ext>
            </a:extLst>
          </p:cNvPr>
          <p:cNvCxnSpPr>
            <a:cxnSpLocks/>
          </p:cNvCxnSpPr>
          <p:nvPr/>
        </p:nvCxnSpPr>
        <p:spPr>
          <a:xfrm flipV="1">
            <a:off x="5105599" y="3864645"/>
            <a:ext cx="0" cy="67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F566F157-2E6B-436B-893B-7747D78AEB99}"/>
                  </a:ext>
                </a:extLst>
              </p:cNvPr>
              <p:cNvSpPr txBox="1"/>
              <p:nvPr/>
            </p:nvSpPr>
            <p:spPr>
              <a:xfrm>
                <a:off x="370362" y="3630668"/>
                <a:ext cx="999460" cy="382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dirty="0">
                              <a:latin typeface="Cambria Math" panose="02040503050406030204" pitchFamily="18" charset="0"/>
                            </a:rPr>
                          </m:ctrlPr>
                        </m:sSubPr>
                        <m:e>
                          <m:bar>
                            <m:barPr>
                              <m:ctrlPr>
                                <a:rPr lang="de-DE" i="1" dirty="0">
                                  <a:latin typeface="Cambria Math" panose="02040503050406030204" pitchFamily="18" charset="0"/>
                                </a:rPr>
                              </m:ctrlPr>
                            </m:barPr>
                            <m:e>
                              <m:r>
                                <a:rPr lang="de-DE" i="1" dirty="0">
                                  <a:latin typeface="Cambria Math" panose="02040503050406030204" pitchFamily="18" charset="0"/>
                                </a:rPr>
                                <m:t>𝑤</m:t>
                              </m:r>
                            </m:e>
                          </m:bar>
                        </m:e>
                        <m:sub>
                          <m:r>
                            <a:rPr lang="de-DE" i="1" dirty="0">
                              <a:latin typeface="Cambria Math" panose="02040503050406030204" pitchFamily="18" charset="0"/>
                            </a:rPr>
                            <m:t>𝑘</m:t>
                          </m:r>
                        </m:sub>
                      </m:sSub>
                    </m:oMath>
                  </m:oMathPara>
                </a14:m>
                <a:endParaRPr lang="de-AT" dirty="0"/>
              </a:p>
            </p:txBody>
          </p:sp>
        </mc:Choice>
        <mc:Fallback xmlns="">
          <p:sp>
            <p:nvSpPr>
              <p:cNvPr id="20" name="Textfeld 19">
                <a:extLst>
                  <a:ext uri="{FF2B5EF4-FFF2-40B4-BE49-F238E27FC236}">
                    <a16:creationId xmlns:a16="http://schemas.microsoft.com/office/drawing/2014/main" id="{F566F157-2E6B-436B-893B-7747D78AEB99}"/>
                  </a:ext>
                </a:extLst>
              </p:cNvPr>
              <p:cNvSpPr txBox="1">
                <a:spLocks noRot="1" noChangeAspect="1" noMove="1" noResize="1" noEditPoints="1" noAdjustHandles="1" noChangeArrowheads="1" noChangeShapeType="1" noTextEdit="1"/>
              </p:cNvSpPr>
              <p:nvPr/>
            </p:nvSpPr>
            <p:spPr>
              <a:xfrm>
                <a:off x="370362" y="3630668"/>
                <a:ext cx="999460" cy="382221"/>
              </a:xfrm>
              <a:prstGeom prst="rect">
                <a:avLst/>
              </a:prstGeom>
              <a:blipFill>
                <a:blip r:embed="rId4"/>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C1B543C6-803D-4105-9380-25DDF0BC031C}"/>
                  </a:ext>
                </a:extLst>
              </p:cNvPr>
              <p:cNvSpPr txBox="1"/>
              <p:nvPr/>
            </p:nvSpPr>
            <p:spPr>
              <a:xfrm>
                <a:off x="4016671" y="3288460"/>
                <a:ext cx="1010756"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bar>
                            <m:barPr>
                              <m:ctrlPr>
                                <a:rPr lang="de-DE" b="0" i="1" smtClean="0">
                                  <a:latin typeface="Cambria Math" panose="02040503050406030204" pitchFamily="18" charset="0"/>
                                </a:rPr>
                              </m:ctrlPr>
                            </m:bar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e>
                          </m:bar>
                        </m:e>
                        <m:sub>
                          <m:r>
                            <a:rPr lang="de-DE" b="0" i="1" smtClean="0">
                              <a:latin typeface="Cambria Math" panose="02040503050406030204" pitchFamily="18" charset="0"/>
                            </a:rPr>
                            <m:t>𝑘</m:t>
                          </m:r>
                          <m:r>
                            <a:rPr lang="de-DE" b="0" i="1" smtClean="0">
                              <a:latin typeface="Cambria Math" panose="02040503050406030204" pitchFamily="18" charset="0"/>
                            </a:rPr>
                            <m:t>,</m:t>
                          </m:r>
                          <m:r>
                            <a:rPr lang="de-DE" b="0" i="1" smtClean="0">
                              <a:latin typeface="Cambria Math" panose="02040503050406030204" pitchFamily="18" charset="0"/>
                            </a:rPr>
                            <m:t>𝑡</m:t>
                          </m:r>
                        </m:sub>
                      </m:sSub>
                    </m:oMath>
                  </m:oMathPara>
                </a14:m>
                <a:endParaRPr lang="de-AT" b="1" dirty="0"/>
              </a:p>
            </p:txBody>
          </p:sp>
        </mc:Choice>
        <mc:Fallback xmlns="">
          <p:sp>
            <p:nvSpPr>
              <p:cNvPr id="21" name="Textfeld 20">
                <a:extLst>
                  <a:ext uri="{FF2B5EF4-FFF2-40B4-BE49-F238E27FC236}">
                    <a16:creationId xmlns:a16="http://schemas.microsoft.com/office/drawing/2014/main" id="{C1B543C6-803D-4105-9380-25DDF0BC031C}"/>
                  </a:ext>
                </a:extLst>
              </p:cNvPr>
              <p:cNvSpPr txBox="1">
                <a:spLocks noRot="1" noChangeAspect="1" noMove="1" noResize="1" noEditPoints="1" noAdjustHandles="1" noChangeArrowheads="1" noChangeShapeType="1" noTextEdit="1"/>
              </p:cNvSpPr>
              <p:nvPr/>
            </p:nvSpPr>
            <p:spPr>
              <a:xfrm>
                <a:off x="4016671" y="3288460"/>
                <a:ext cx="1010756" cy="429669"/>
              </a:xfrm>
              <a:prstGeom prst="rect">
                <a:avLst/>
              </a:prstGeom>
              <a:blipFill>
                <a:blip r:embed="rId5"/>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2" name="Textfeld 21">
                <a:extLst>
                  <a:ext uri="{FF2B5EF4-FFF2-40B4-BE49-F238E27FC236}">
                    <a16:creationId xmlns:a16="http://schemas.microsoft.com/office/drawing/2014/main" id="{3F8FA533-3DDE-4F9A-8477-C15ED3D4DF89}"/>
                  </a:ext>
                </a:extLst>
              </p:cNvPr>
              <p:cNvSpPr txBox="1"/>
              <p:nvPr/>
            </p:nvSpPr>
            <p:spPr>
              <a:xfrm>
                <a:off x="5111897" y="4352149"/>
                <a:ext cx="335256" cy="3824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ctrlPr>
                            <a:rPr lang="de-DE" b="0" i="1" smtClean="0">
                              <a:latin typeface="Cambria Math" panose="02040503050406030204" pitchFamily="18" charset="0"/>
                            </a:rPr>
                          </m:ctrlPr>
                        </m:barPr>
                        <m:e>
                          <m:r>
                            <a:rPr lang="de-DE" b="0" i="1" smtClean="0">
                              <a:latin typeface="Cambria Math" panose="02040503050406030204" pitchFamily="18" charset="0"/>
                            </a:rPr>
                            <m:t>𝑣</m:t>
                          </m:r>
                        </m:e>
                      </m:bar>
                    </m:oMath>
                  </m:oMathPara>
                </a14:m>
                <a:endParaRPr lang="de-AT" b="1" dirty="0"/>
              </a:p>
            </p:txBody>
          </p:sp>
        </mc:Choice>
        <mc:Fallback xmlns="">
          <p:sp>
            <p:nvSpPr>
              <p:cNvPr id="22" name="Textfeld 21">
                <a:extLst>
                  <a:ext uri="{FF2B5EF4-FFF2-40B4-BE49-F238E27FC236}">
                    <a16:creationId xmlns:a16="http://schemas.microsoft.com/office/drawing/2014/main" id="{3F8FA533-3DDE-4F9A-8477-C15ED3D4DF89}"/>
                  </a:ext>
                </a:extLst>
              </p:cNvPr>
              <p:cNvSpPr txBox="1">
                <a:spLocks noRot="1" noChangeAspect="1" noMove="1" noResize="1" noEditPoints="1" noAdjustHandles="1" noChangeArrowheads="1" noChangeShapeType="1" noTextEdit="1"/>
              </p:cNvSpPr>
              <p:nvPr/>
            </p:nvSpPr>
            <p:spPr>
              <a:xfrm>
                <a:off x="5111897" y="4352149"/>
                <a:ext cx="335256" cy="382412"/>
              </a:xfrm>
              <a:prstGeom prst="rect">
                <a:avLst/>
              </a:prstGeom>
              <a:blipFill>
                <a:blip r:embed="rId6"/>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EDD2D594-45B1-4E7A-8899-DE02131D035C}"/>
                  </a:ext>
                </a:extLst>
              </p:cNvPr>
              <p:cNvSpPr txBox="1"/>
              <p:nvPr/>
            </p:nvSpPr>
            <p:spPr>
              <a:xfrm>
                <a:off x="5116409" y="3322448"/>
                <a:ext cx="995915"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bar>
                            <m:barPr>
                              <m:ctrlPr>
                                <a:rPr lang="de-DE" b="0" i="1" smtClean="0">
                                  <a:latin typeface="Cambria Math" panose="02040503050406030204" pitchFamily="18" charset="0"/>
                                </a:rPr>
                              </m:ctrlPr>
                            </m:bar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𝑦</m:t>
                                  </m:r>
                                </m:e>
                              </m:acc>
                            </m:e>
                          </m:bar>
                        </m:e>
                        <m:sub>
                          <m:r>
                            <a:rPr lang="de-DE" b="0" i="1" smtClean="0">
                              <a:latin typeface="Cambria Math" panose="02040503050406030204" pitchFamily="18" charset="0"/>
                            </a:rPr>
                            <m:t>𝑘</m:t>
                          </m:r>
                        </m:sub>
                      </m:sSub>
                    </m:oMath>
                  </m:oMathPara>
                </a14:m>
                <a:endParaRPr lang="de-AT" b="1" dirty="0"/>
              </a:p>
            </p:txBody>
          </p:sp>
        </mc:Choice>
        <mc:Fallback xmlns="">
          <p:sp>
            <p:nvSpPr>
              <p:cNvPr id="23" name="Textfeld 22">
                <a:extLst>
                  <a:ext uri="{FF2B5EF4-FFF2-40B4-BE49-F238E27FC236}">
                    <a16:creationId xmlns:a16="http://schemas.microsoft.com/office/drawing/2014/main" id="{EDD2D594-45B1-4E7A-8899-DE02131D035C}"/>
                  </a:ext>
                </a:extLst>
              </p:cNvPr>
              <p:cNvSpPr txBox="1">
                <a:spLocks noRot="1" noChangeAspect="1" noMove="1" noResize="1" noEditPoints="1" noAdjustHandles="1" noChangeArrowheads="1" noChangeShapeType="1" noTextEdit="1"/>
              </p:cNvSpPr>
              <p:nvPr/>
            </p:nvSpPr>
            <p:spPr>
              <a:xfrm>
                <a:off x="5116409" y="3322448"/>
                <a:ext cx="995915" cy="429669"/>
              </a:xfrm>
              <a:prstGeom prst="rect">
                <a:avLst/>
              </a:prstGeom>
              <a:blipFill>
                <a:blip r:embed="rId7"/>
                <a:stretch>
                  <a:fillRect/>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0E1FB9B8-8C4C-4607-99DB-817A4E0636A1}"/>
                  </a:ext>
                </a:extLst>
              </p:cNvPr>
              <p:cNvSpPr txBox="1"/>
              <p:nvPr/>
            </p:nvSpPr>
            <p:spPr>
              <a:xfrm>
                <a:off x="10661748" y="2407369"/>
                <a:ext cx="1097231" cy="4296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b="0" i="1" smtClean="0">
                                      <a:latin typeface="Cambria Math" panose="02040503050406030204" pitchFamily="18" charset="0"/>
                                    </a:rPr>
                                    <m:t>𝑦</m:t>
                                  </m:r>
                                </m:e>
                              </m:acc>
                            </m:e>
                          </m:bar>
                        </m:e>
                        <m:sub>
                          <m:r>
                            <a:rPr lang="de-DE" i="1">
                              <a:latin typeface="Cambria Math" panose="02040503050406030204" pitchFamily="18" charset="0"/>
                            </a:rPr>
                            <m:t>𝑘</m:t>
                          </m:r>
                          <m:r>
                            <a:rPr lang="de-DE" i="1">
                              <a:latin typeface="Cambria Math" panose="02040503050406030204" pitchFamily="18" charset="0"/>
                            </a:rPr>
                            <m:t>+1</m:t>
                          </m:r>
                        </m:sub>
                      </m:sSub>
                    </m:oMath>
                  </m:oMathPara>
                </a14:m>
                <a:endParaRPr lang="de-AT" b="1" dirty="0"/>
              </a:p>
            </p:txBody>
          </p:sp>
        </mc:Choice>
        <mc:Fallback xmlns="">
          <p:sp>
            <p:nvSpPr>
              <p:cNvPr id="24" name="Textfeld 23">
                <a:extLst>
                  <a:ext uri="{FF2B5EF4-FFF2-40B4-BE49-F238E27FC236}">
                    <a16:creationId xmlns:a16="http://schemas.microsoft.com/office/drawing/2014/main" id="{0E1FB9B8-8C4C-4607-99DB-817A4E0636A1}"/>
                  </a:ext>
                </a:extLst>
              </p:cNvPr>
              <p:cNvSpPr txBox="1">
                <a:spLocks noRot="1" noChangeAspect="1" noMove="1" noResize="1" noEditPoints="1" noAdjustHandles="1" noChangeArrowheads="1" noChangeShapeType="1" noTextEdit="1"/>
              </p:cNvSpPr>
              <p:nvPr/>
            </p:nvSpPr>
            <p:spPr>
              <a:xfrm>
                <a:off x="10661748" y="2407369"/>
                <a:ext cx="1097231" cy="429669"/>
              </a:xfrm>
              <a:prstGeom prst="rect">
                <a:avLst/>
              </a:prstGeom>
              <a:blipFill>
                <a:blip r:embed="rId8"/>
                <a:stretch>
                  <a:fillRect t="-4286"/>
                </a:stretch>
              </a:blipFill>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3F0C31B5-A05E-4C8B-915E-2E9E8C344511}"/>
                  </a:ext>
                </a:extLst>
              </p:cNvPr>
              <p:cNvSpPr txBox="1"/>
              <p:nvPr/>
            </p:nvSpPr>
            <p:spPr>
              <a:xfrm>
                <a:off x="10847127" y="3156560"/>
                <a:ext cx="1097231" cy="382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r>
                            <a:rPr lang="de-DE" i="1">
                              <a:latin typeface="Cambria Math" panose="02040503050406030204" pitchFamily="18" charset="0"/>
                            </a:rPr>
                            <m:t>+1</m:t>
                          </m:r>
                        </m:sub>
                      </m:sSub>
                    </m:oMath>
                  </m:oMathPara>
                </a14:m>
                <a:endParaRPr lang="de-AT" b="1" dirty="0"/>
              </a:p>
            </p:txBody>
          </p:sp>
        </mc:Choice>
        <mc:Fallback xmlns="">
          <p:sp>
            <p:nvSpPr>
              <p:cNvPr id="26" name="Textfeld 25">
                <a:extLst>
                  <a:ext uri="{FF2B5EF4-FFF2-40B4-BE49-F238E27FC236}">
                    <a16:creationId xmlns:a16="http://schemas.microsoft.com/office/drawing/2014/main" id="{3F0C31B5-A05E-4C8B-915E-2E9E8C344511}"/>
                  </a:ext>
                </a:extLst>
              </p:cNvPr>
              <p:cNvSpPr txBox="1">
                <a:spLocks noRot="1" noChangeAspect="1" noMove="1" noResize="1" noEditPoints="1" noAdjustHandles="1" noChangeArrowheads="1" noChangeShapeType="1" noTextEdit="1"/>
              </p:cNvSpPr>
              <p:nvPr/>
            </p:nvSpPr>
            <p:spPr>
              <a:xfrm>
                <a:off x="10847127" y="3156560"/>
                <a:ext cx="1097231" cy="382349"/>
              </a:xfrm>
              <a:prstGeom prst="rect">
                <a:avLst/>
              </a:prstGeom>
              <a:blipFill>
                <a:blip r:embed="rId9"/>
                <a:stretch>
                  <a:fillRect t="-4762"/>
                </a:stretch>
              </a:blipFill>
            </p:spPr>
            <p:txBody>
              <a:bodyPr/>
              <a:lstStyle/>
              <a:p>
                <a:r>
                  <a:rPr lang="de-AT">
                    <a:noFill/>
                  </a:rPr>
                  <a:t> </a:t>
                </a:r>
              </a:p>
            </p:txBody>
          </p:sp>
        </mc:Fallback>
      </mc:AlternateContent>
      <p:cxnSp>
        <p:nvCxnSpPr>
          <p:cNvPr id="29" name="Gerade Verbindung mit Pfeil 28">
            <a:extLst>
              <a:ext uri="{FF2B5EF4-FFF2-40B4-BE49-F238E27FC236}">
                <a16:creationId xmlns:a16="http://schemas.microsoft.com/office/drawing/2014/main" id="{ACC1081C-74B7-4C3C-877D-62408BF55666}"/>
              </a:ext>
            </a:extLst>
          </p:cNvPr>
          <p:cNvCxnSpPr>
            <a:cxnSpLocks/>
          </p:cNvCxnSpPr>
          <p:nvPr/>
        </p:nvCxnSpPr>
        <p:spPr>
          <a:xfrm flipV="1">
            <a:off x="216021" y="3597831"/>
            <a:ext cx="1270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feld 31">
                <a:extLst>
                  <a:ext uri="{FF2B5EF4-FFF2-40B4-BE49-F238E27FC236}">
                    <a16:creationId xmlns:a16="http://schemas.microsoft.com/office/drawing/2014/main" id="{80430F9D-D65E-494B-9B42-75E90FEDCAD8}"/>
                  </a:ext>
                </a:extLst>
              </p:cNvPr>
              <p:cNvSpPr txBox="1"/>
              <p:nvPr/>
            </p:nvSpPr>
            <p:spPr>
              <a:xfrm>
                <a:off x="686738" y="3252210"/>
                <a:ext cx="421775" cy="3823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i="1" dirty="0" smtClean="0">
                              <a:latin typeface="Cambria Math" panose="02040503050406030204" pitchFamily="18" charset="0"/>
                              <a:ea typeface="Cambria Math" panose="02040503050406030204" pitchFamily="18" charset="0"/>
                            </a:rPr>
                          </m:ctrlPr>
                        </m:sSubPr>
                        <m:e>
                          <m:bar>
                            <m:barPr>
                              <m:ctrlPr>
                                <a:rPr lang="de-DE" i="1" dirty="0" smtClean="0">
                                  <a:latin typeface="Cambria Math" panose="02040503050406030204" pitchFamily="18" charset="0"/>
                                  <a:ea typeface="Cambria Math" panose="02040503050406030204" pitchFamily="18" charset="0"/>
                                </a:rPr>
                              </m:ctrlPr>
                            </m:barPr>
                            <m:e>
                              <m:r>
                                <a:rPr lang="de-DE" b="0" i="1" dirty="0" smtClean="0">
                                  <a:latin typeface="Cambria Math" panose="02040503050406030204" pitchFamily="18" charset="0"/>
                                  <a:ea typeface="Cambria Math" panose="02040503050406030204" pitchFamily="18" charset="0"/>
                                </a:rPr>
                                <m:t>𝑢</m:t>
                              </m:r>
                            </m:e>
                          </m:bar>
                        </m:e>
                        <m:sub>
                          <m:r>
                            <a:rPr lang="de-DE" b="0" i="1" dirty="0" smtClean="0">
                              <a:latin typeface="Cambria Math" panose="02040503050406030204" pitchFamily="18" charset="0"/>
                              <a:ea typeface="Cambria Math" panose="02040503050406030204" pitchFamily="18" charset="0"/>
                            </a:rPr>
                            <m:t>𝑘</m:t>
                          </m:r>
                        </m:sub>
                      </m:sSub>
                    </m:oMath>
                  </m:oMathPara>
                </a14:m>
                <a:endParaRPr lang="de-DE" dirty="0">
                  <a:latin typeface="Cambria Math" panose="02040503050406030204" pitchFamily="18" charset="0"/>
                  <a:ea typeface="Cambria Math" panose="02040503050406030204" pitchFamily="18" charset="0"/>
                </a:endParaRPr>
              </a:p>
            </p:txBody>
          </p:sp>
        </mc:Choice>
        <mc:Fallback xmlns="">
          <p:sp>
            <p:nvSpPr>
              <p:cNvPr id="32" name="Textfeld 31">
                <a:extLst>
                  <a:ext uri="{FF2B5EF4-FFF2-40B4-BE49-F238E27FC236}">
                    <a16:creationId xmlns:a16="http://schemas.microsoft.com/office/drawing/2014/main" id="{80430F9D-D65E-494B-9B42-75E90FEDCAD8}"/>
                  </a:ext>
                </a:extLst>
              </p:cNvPr>
              <p:cNvSpPr txBox="1">
                <a:spLocks noRot="1" noChangeAspect="1" noMove="1" noResize="1" noEditPoints="1" noAdjustHandles="1" noChangeArrowheads="1" noChangeShapeType="1" noTextEdit="1"/>
              </p:cNvSpPr>
              <p:nvPr/>
            </p:nvSpPr>
            <p:spPr>
              <a:xfrm>
                <a:off x="686738" y="3252210"/>
                <a:ext cx="421775" cy="382349"/>
              </a:xfrm>
              <a:prstGeom prst="rect">
                <a:avLst/>
              </a:prstGeom>
              <a:blipFill>
                <a:blip r:embed="rId10"/>
                <a:stretch>
                  <a:fillRect/>
                </a:stretch>
              </a:blipFill>
            </p:spPr>
            <p:txBody>
              <a:bodyPr/>
              <a:lstStyle/>
              <a:p>
                <a:r>
                  <a:rPr lang="de-AT">
                    <a:noFill/>
                  </a:rPr>
                  <a:t> </a:t>
                </a:r>
              </a:p>
            </p:txBody>
          </p:sp>
        </mc:Fallback>
      </mc:AlternateContent>
      <p:cxnSp>
        <p:nvCxnSpPr>
          <p:cNvPr id="19" name="Verbinder: gewinkelt 18">
            <a:extLst>
              <a:ext uri="{FF2B5EF4-FFF2-40B4-BE49-F238E27FC236}">
                <a16:creationId xmlns:a16="http://schemas.microsoft.com/office/drawing/2014/main" id="{F587CC9E-8039-4A83-8D50-5F3653CAAFFF}"/>
              </a:ext>
            </a:extLst>
          </p:cNvPr>
          <p:cNvCxnSpPr>
            <a:cxnSpLocks/>
          </p:cNvCxnSpPr>
          <p:nvPr/>
        </p:nvCxnSpPr>
        <p:spPr>
          <a:xfrm flipV="1">
            <a:off x="1156356" y="2771915"/>
            <a:ext cx="5201897" cy="819282"/>
          </a:xfrm>
          <a:prstGeom prst="bentConnector3">
            <a:avLst>
              <a:gd name="adj1" fmla="val -28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5883F5F8-1941-4F07-BBFC-180E1F8A0804}"/>
              </a:ext>
            </a:extLst>
          </p:cNvPr>
          <p:cNvSpPr txBox="1"/>
          <p:nvPr/>
        </p:nvSpPr>
        <p:spPr>
          <a:xfrm>
            <a:off x="3606394" y="2405620"/>
            <a:ext cx="421775" cy="369332"/>
          </a:xfrm>
          <a:prstGeom prst="rect">
            <a:avLst/>
          </a:prstGeom>
          <a:noFill/>
        </p:spPr>
        <p:txBody>
          <a:bodyPr wrap="square" rtlCol="0">
            <a:spAutoFit/>
          </a:bodyPr>
          <a:lstStyle/>
          <a:p>
            <a:r>
              <a:rPr lang="de-DE" dirty="0">
                <a:latin typeface="Cambria Math" panose="02040503050406030204" pitchFamily="18" charset="0"/>
                <a:ea typeface="Cambria Math" panose="02040503050406030204" pitchFamily="18" charset="0"/>
              </a:rPr>
              <a:t>u</a:t>
            </a:r>
          </a:p>
        </p:txBody>
      </p:sp>
    </p:spTree>
    <p:extLst>
      <p:ext uri="{BB962C8B-B14F-4D97-AF65-F5344CB8AC3E}">
        <p14:creationId xmlns:p14="http://schemas.microsoft.com/office/powerpoint/2010/main" val="84820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93B4D2-00E4-76CE-4F44-95AAEA0BD50F}"/>
              </a:ext>
            </a:extLst>
          </p:cNvPr>
          <p:cNvSpPr txBox="1">
            <a:spLocks noGrp="1"/>
          </p:cNvSpPr>
          <p:nvPr>
            <p:ph type="title"/>
          </p:nvPr>
        </p:nvSpPr>
        <p:spPr>
          <a:xfrm>
            <a:off x="1142966" y="44624"/>
            <a:ext cx="9906069" cy="1143008"/>
          </a:xfrm>
        </p:spPr>
        <p:txBody>
          <a:bodyPr/>
          <a:lstStyle/>
          <a:p>
            <a:pPr lvl="0"/>
            <a:r>
              <a:rPr lang="de-DE" dirty="0"/>
              <a:t>Übersicht der Systemgrößen - IMM</a:t>
            </a:r>
            <a:endParaRPr lang="de-AT"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E6134E4-77CA-E219-2234-D74DA7C3F563}"/>
                  </a:ext>
                </a:extLst>
              </p:cNvPr>
              <p:cNvSpPr txBox="1">
                <a:spLocks noGrp="1"/>
              </p:cNvSpPr>
              <p:nvPr>
                <p:ph idx="1"/>
              </p:nvPr>
            </p:nvSpPr>
            <p:spPr>
              <a:xfrm>
                <a:off x="1142966" y="1412776"/>
                <a:ext cx="9906069" cy="3960440"/>
              </a:xfrm>
            </p:spPr>
            <p:txBody>
              <a:bodyPr/>
              <a:lstStyle/>
              <a:p>
                <a:pPr lvl="0">
                  <a:lnSpc>
                    <a:spcPct val="80000"/>
                  </a:lnSpc>
                </a:pPr>
                <a:r>
                  <a:rPr lang="de-DE" i="1" dirty="0">
                    <a:latin typeface="Cambria Math" pitchFamily="18"/>
                  </a:rPr>
                  <a:t>p … </a:t>
                </a:r>
                <a:r>
                  <a:rPr lang="de-DE" dirty="0">
                    <a:latin typeface="Cambria Math" pitchFamily="18"/>
                  </a:rPr>
                  <a:t>Markov-Matrix/Modellübergangswahrscheinlichkeit</a:t>
                </a:r>
              </a:p>
              <a:p>
                <a:pPr lvl="0">
                  <a:lnSpc>
                    <a:spcPct val="80000"/>
                  </a:lnSpc>
                </a:pPr>
                <a14:m>
                  <m:oMath xmlns:m="http://schemas.openxmlformats.org/officeDocument/2006/math">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oMath>
                </a14:m>
                <a:r>
                  <a:rPr lang="de-AT" dirty="0"/>
                  <a:t> … Modellwahrscheinlichkeit</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e>
                      <m:sup>
                        <m:r>
                          <a:rPr lang="de-AT" i="1">
                            <a:latin typeface="Cambria Math" panose="02040503050406030204" pitchFamily="18" charset="0"/>
                          </a:rPr>
                          <m:t>𝑖</m:t>
                        </m:r>
                        <m:r>
                          <a:rPr lang="de-AT">
                            <a:latin typeface="Cambria Math" panose="02040503050406030204" pitchFamily="18" charset="0"/>
                          </a:rPr>
                          <m:t>|</m:t>
                        </m:r>
                        <m:r>
                          <a:rPr lang="de-AT" i="1">
                            <a:latin typeface="Cambria Math" panose="02040503050406030204" pitchFamily="18" charset="0"/>
                          </a:rPr>
                          <m:t>𝑗</m:t>
                        </m:r>
                      </m:sup>
                    </m:sSup>
                  </m:oMath>
                </a14:m>
                <a:r>
                  <a:rPr lang="de-DE" i="1" dirty="0">
                    <a:latin typeface="Cambria Math" pitchFamily="18"/>
                  </a:rPr>
                  <a:t> … </a:t>
                </a:r>
                <a:r>
                  <a:rPr lang="de-DE" dirty="0">
                    <a:latin typeface="Cambria Math" pitchFamily="18"/>
                  </a:rPr>
                  <a:t>bedinge Modellwahrscheinlichkeit</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a:latin typeface="Cambria Math" panose="02040503050406030204" pitchFamily="18" charset="0"/>
                              </a:rPr>
                              <m:t>+1</m:t>
                            </m:r>
                          </m:sub>
                        </m:sSub>
                      </m:e>
                      <m:sup>
                        <m:r>
                          <a:rPr lang="de-AT" i="1">
                            <a:latin typeface="Cambria Math" panose="02040503050406030204" pitchFamily="18" charset="0"/>
                          </a:rPr>
                          <m:t>𝑖</m:t>
                        </m:r>
                      </m:sup>
                    </m:sSup>
                  </m:oMath>
                </a14:m>
                <a:r>
                  <a:rPr lang="de-AT" dirty="0"/>
                  <a:t> … Kalman-Systeme</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a:latin typeface="Cambria Math" panose="02040503050406030204" pitchFamily="18" charset="0"/>
                              </a:rPr>
                              <m:t>+1</m:t>
                            </m:r>
                          </m:sub>
                        </m:sSub>
                      </m:e>
                      <m:sup>
                        <m:r>
                          <a:rPr lang="de-AT" i="1">
                            <a:latin typeface="Cambria Math" panose="02040503050406030204" pitchFamily="18" charset="0"/>
                          </a:rPr>
                          <m:t>𝑖</m:t>
                        </m:r>
                        <m:r>
                          <a:rPr lang="de-AT">
                            <a:latin typeface="Cambria Math" panose="02040503050406030204" pitchFamily="18" charset="0"/>
                          </a:rPr>
                          <m:t>,</m:t>
                        </m:r>
                        <m:r>
                          <a:rPr lang="de-AT" i="1">
                            <a:latin typeface="Cambria Math" panose="02040503050406030204" pitchFamily="18" charset="0"/>
                          </a:rPr>
                          <m:t>𝐼𝑀𝑀</m:t>
                        </m:r>
                      </m:sup>
                    </m:sSup>
                  </m:oMath>
                </a14:m>
                <a:r>
                  <a:rPr lang="de-AT" dirty="0"/>
                  <a:t> … gemischte Zustände für Kalman-Systeme </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r>
                          <a:rPr lang="de-AT" i="1">
                            <a:latin typeface="Cambria Math" panose="02040503050406030204" pitchFamily="18" charset="0"/>
                          </a:rPr>
                          <m:t>𝑍</m:t>
                        </m:r>
                      </m:e>
                      <m:sup>
                        <m:r>
                          <a:rPr lang="de-AT" i="1">
                            <a:latin typeface="Cambria Math" panose="02040503050406030204" pitchFamily="18" charset="0"/>
                          </a:rPr>
                          <m:t>𝑖</m:t>
                        </m:r>
                      </m:sup>
                    </m:sSup>
                  </m:oMath>
                </a14:m>
                <a:r>
                  <a:rPr lang="de-AT" dirty="0"/>
                  <a:t> … Innovationen</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r>
                          <m:rPr>
                            <m:sty m:val="p"/>
                          </m:rPr>
                          <a:rPr lang="de-AT">
                            <a:latin typeface="Cambria Math" panose="02040503050406030204" pitchFamily="18" charset="0"/>
                          </a:rPr>
                          <m:t>Λ</m:t>
                        </m:r>
                      </m:e>
                      <m:sup>
                        <m:r>
                          <a:rPr lang="de-AT" i="1">
                            <a:latin typeface="Cambria Math" panose="02040503050406030204" pitchFamily="18" charset="0"/>
                          </a:rPr>
                          <m:t>𝑖</m:t>
                        </m:r>
                      </m:sup>
                    </m:sSup>
                  </m:oMath>
                </a14:m>
                <a:r>
                  <a:rPr lang="de-AT" dirty="0"/>
                  <a:t> … </a:t>
                </a:r>
                <a:r>
                  <a:rPr lang="de-AT" dirty="0" err="1"/>
                  <a:t>Likelihood</a:t>
                </a:r>
                <a:r>
                  <a:rPr lang="de-AT" dirty="0"/>
                  <a:t> für Kalman-Systeme</a:t>
                </a:r>
              </a:p>
              <a:p>
                <a:pPr lvl="0">
                  <a:lnSpc>
                    <a:spcPct val="80000"/>
                  </a:lnSpc>
                </a:pPr>
                <a14:m>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a:latin typeface="Cambria Math" panose="02040503050406030204" pitchFamily="18" charset="0"/>
                              </a:rPr>
                              <m:t>+1</m:t>
                            </m:r>
                          </m:sub>
                        </m:sSub>
                      </m:e>
                      <m:sup>
                        <m:r>
                          <a:rPr lang="de-AT" i="1">
                            <a:latin typeface="Cambria Math" panose="02040503050406030204" pitchFamily="18" charset="0"/>
                          </a:rPr>
                          <m:t>𝐼𝑀𝑀</m:t>
                        </m:r>
                      </m:sup>
                    </m:sSup>
                  </m:oMath>
                </a14:m>
                <a:r>
                  <a:rPr lang="de-AT" dirty="0"/>
                  <a:t> … kombinierte Zustandsschätzung</a:t>
                </a:r>
              </a:p>
              <a:p>
                <a:pPr lvl="1">
                  <a:lnSpc>
                    <a:spcPct val="80000"/>
                  </a:lnSpc>
                </a:pPr>
                <a:r>
                  <a:rPr lang="de-AT" dirty="0"/>
                  <a:t>mit i, j = WC, L, A</a:t>
                </a:r>
              </a:p>
              <a:p>
                <a:pPr lvl="0">
                  <a:lnSpc>
                    <a:spcPct val="80000"/>
                  </a:lnSpc>
                </a:pPr>
                <a:endParaRPr lang="de-AT" dirty="0"/>
              </a:p>
            </p:txBody>
          </p:sp>
        </mc:Choice>
        <mc:Fallback xmlns="">
          <p:sp>
            <p:nvSpPr>
              <p:cNvPr id="3" name="Inhaltsplatzhalter 2">
                <a:extLst>
                  <a:ext uri="{FF2B5EF4-FFF2-40B4-BE49-F238E27FC236}">
                    <a16:creationId xmlns:a16="http://schemas.microsoft.com/office/drawing/2014/main" id="{DE6134E4-77CA-E219-2234-D74DA7C3F563}"/>
                  </a:ext>
                </a:extLst>
              </p:cNvPr>
              <p:cNvSpPr txBox="1">
                <a:spLocks noGrp="1" noRot="1" noChangeAspect="1" noMove="1" noResize="1" noEditPoints="1" noAdjustHandles="1" noChangeArrowheads="1" noChangeShapeType="1" noTextEdit="1"/>
              </p:cNvSpPr>
              <p:nvPr>
                <p:ph idx="1"/>
              </p:nvPr>
            </p:nvSpPr>
            <p:spPr>
              <a:xfrm>
                <a:off x="1142966" y="1412776"/>
                <a:ext cx="9906069" cy="3960440"/>
              </a:xfrm>
              <a:blipFill>
                <a:blip r:embed="rId2"/>
                <a:stretch>
                  <a:fillRect l="-923" t="-3082"/>
                </a:stretch>
              </a:blipFill>
            </p:spPr>
            <p:txBody>
              <a:bodyPr/>
              <a:lstStyle/>
              <a:p>
                <a:r>
                  <a:rPr lang="de-AT">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D97265-88AC-1F8B-EA36-9D2D56FB6A2F}"/>
              </a:ext>
            </a:extLst>
          </p:cNvPr>
          <p:cNvSpPr txBox="1">
            <a:spLocks noGrp="1"/>
          </p:cNvSpPr>
          <p:nvPr>
            <p:ph type="title"/>
          </p:nvPr>
        </p:nvSpPr>
        <p:spPr/>
        <p:txBody>
          <a:bodyPr/>
          <a:lstStyle/>
          <a:p>
            <a:pPr lvl="0"/>
            <a:r>
              <a:rPr lang="de-DE" dirty="0"/>
              <a:t>	</a:t>
            </a:r>
            <a:r>
              <a:rPr lang="de-DE" dirty="0" err="1"/>
              <a:t>Interacting</a:t>
            </a:r>
            <a:r>
              <a:rPr lang="de-DE" dirty="0"/>
              <a:t> Multiple Model – DMD/</a:t>
            </a:r>
            <a:r>
              <a:rPr lang="de-DE" dirty="0" err="1"/>
              <a:t>DMDc</a:t>
            </a:r>
            <a:endParaRPr lang="de-AT" dirty="0"/>
          </a:p>
        </p:txBody>
      </p:sp>
      <p:sp>
        <p:nvSpPr>
          <p:cNvPr id="3" name="Rechteck 4">
            <a:extLst>
              <a:ext uri="{FF2B5EF4-FFF2-40B4-BE49-F238E27FC236}">
                <a16:creationId xmlns:a16="http://schemas.microsoft.com/office/drawing/2014/main" id="{4276593D-D8C0-A96C-68FD-5A1861F5267B}"/>
              </a:ext>
            </a:extLst>
          </p:cNvPr>
          <p:cNvSpPr/>
          <p:nvPr/>
        </p:nvSpPr>
        <p:spPr>
          <a:xfrm>
            <a:off x="3753286" y="2142428"/>
            <a:ext cx="4189223" cy="578065"/>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4" name="Textfeld 3">
            <a:extLst>
              <a:ext uri="{FF2B5EF4-FFF2-40B4-BE49-F238E27FC236}">
                <a16:creationId xmlns:a16="http://schemas.microsoft.com/office/drawing/2014/main" id="{3FE07FE4-F432-53DE-9480-3F9B7B24231B}"/>
              </a:ext>
            </a:extLst>
          </p:cNvPr>
          <p:cNvSpPr txBox="1"/>
          <p:nvPr/>
        </p:nvSpPr>
        <p:spPr>
          <a:xfrm>
            <a:off x="4268972" y="2246798"/>
            <a:ext cx="308343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Calibri"/>
              </a:rPr>
              <a:t>State Interaction</a:t>
            </a:r>
            <a:endParaRPr lang="de-AT" sz="1800" b="0" i="0" u="none" strike="noStrike" kern="1200" cap="none" spc="0" baseline="0">
              <a:solidFill>
                <a:srgbClr val="000000"/>
              </a:solidFill>
              <a:uFillTx/>
              <a:latin typeface="Calibri"/>
            </a:endParaRPr>
          </a:p>
        </p:txBody>
      </p:sp>
      <p:sp>
        <p:nvSpPr>
          <p:cNvPr id="5" name="Rechteck 5">
            <a:extLst>
              <a:ext uri="{FF2B5EF4-FFF2-40B4-BE49-F238E27FC236}">
                <a16:creationId xmlns:a16="http://schemas.microsoft.com/office/drawing/2014/main" id="{ED9E0997-8D8F-C2DD-A6C2-F64098C19AE7}"/>
              </a:ext>
            </a:extLst>
          </p:cNvPr>
          <p:cNvSpPr/>
          <p:nvPr/>
        </p:nvSpPr>
        <p:spPr>
          <a:xfrm>
            <a:off x="3753296" y="3418757"/>
            <a:ext cx="1222744" cy="761631"/>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6" name="Textfeld 7">
            <a:extLst>
              <a:ext uri="{FF2B5EF4-FFF2-40B4-BE49-F238E27FC236}">
                <a16:creationId xmlns:a16="http://schemas.microsoft.com/office/drawing/2014/main" id="{24423951-7DEE-E1E4-FFE3-F88932637E44}"/>
              </a:ext>
            </a:extLst>
          </p:cNvPr>
          <p:cNvSpPr txBox="1"/>
          <p:nvPr/>
        </p:nvSpPr>
        <p:spPr>
          <a:xfrm>
            <a:off x="3753296" y="3538580"/>
            <a:ext cx="1222744"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600" b="0" i="0" u="none" strike="noStrike" kern="1200" cap="none" spc="0" baseline="0" dirty="0" err="1">
                <a:solidFill>
                  <a:srgbClr val="000000"/>
                </a:solidFill>
                <a:uFillTx/>
                <a:latin typeface="Calibri"/>
              </a:rPr>
              <a:t>Kalmanfilter</a:t>
            </a:r>
            <a:r>
              <a:rPr lang="de-DE" sz="1600" b="0" i="0" u="none" strike="noStrike" kern="1200" cap="none" spc="0" baseline="0" dirty="0">
                <a:solidFill>
                  <a:srgbClr val="000000"/>
                </a:solidFill>
                <a:uFillTx/>
                <a:latin typeface="Calibri"/>
              </a:rPr>
              <a:t> „</a:t>
            </a:r>
            <a:r>
              <a:rPr lang="de-DE" sz="1600" b="0" i="0" u="none" strike="noStrike" kern="1200" cap="none" spc="0" baseline="0" dirty="0" err="1">
                <a:solidFill>
                  <a:srgbClr val="000000"/>
                </a:solidFill>
                <a:uFillTx/>
                <a:latin typeface="Calibri"/>
              </a:rPr>
              <a:t>WienCity</a:t>
            </a:r>
            <a:r>
              <a:rPr lang="de-DE" sz="1600" dirty="0">
                <a:solidFill>
                  <a:srgbClr val="000000"/>
                </a:solidFill>
                <a:latin typeface="Calibri"/>
              </a:rPr>
              <a:t>“</a:t>
            </a:r>
            <a:endParaRPr lang="de-AT" sz="1600" b="0" i="0" u="none" strike="noStrike" kern="1200" cap="none" spc="0" baseline="0" dirty="0">
              <a:solidFill>
                <a:srgbClr val="000000"/>
              </a:solidFill>
              <a:uFillTx/>
              <a:latin typeface="Calibri"/>
            </a:endParaRPr>
          </a:p>
        </p:txBody>
      </p:sp>
      <p:sp>
        <p:nvSpPr>
          <p:cNvPr id="7" name="Textfeld 8">
            <a:extLst>
              <a:ext uri="{FF2B5EF4-FFF2-40B4-BE49-F238E27FC236}">
                <a16:creationId xmlns:a16="http://schemas.microsoft.com/office/drawing/2014/main" id="{B56AB859-9BA8-A9EF-2208-4AD89B8CA4EE}"/>
              </a:ext>
            </a:extLst>
          </p:cNvPr>
          <p:cNvSpPr txBox="1"/>
          <p:nvPr/>
        </p:nvSpPr>
        <p:spPr>
          <a:xfrm>
            <a:off x="5229456" y="3561485"/>
            <a:ext cx="1315195" cy="5847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600" b="0" i="0" u="none" strike="noStrike" kern="1200" cap="none" spc="0" baseline="0" dirty="0" err="1">
                <a:solidFill>
                  <a:srgbClr val="000000"/>
                </a:solidFill>
                <a:uFillTx/>
                <a:latin typeface="Calibri"/>
              </a:rPr>
              <a:t>Kalmanfilter</a:t>
            </a:r>
            <a:r>
              <a:rPr lang="de-DE" sz="1600" b="0" i="0" u="none" strike="noStrike" kern="1200" cap="none" spc="0" baseline="0" dirty="0">
                <a:solidFill>
                  <a:srgbClr val="000000"/>
                </a:solidFill>
                <a:uFillTx/>
                <a:latin typeface="Calibri"/>
              </a:rPr>
              <a:t> „Landstraße“</a:t>
            </a:r>
            <a:endParaRPr lang="de-AT" sz="1600" b="0" i="0" u="none" strike="noStrike" kern="1200" cap="none" spc="0" baseline="0" dirty="0">
              <a:solidFill>
                <a:srgbClr val="000000"/>
              </a:solidFill>
              <a:uFillTx/>
              <a:latin typeface="Calibri"/>
            </a:endParaRPr>
          </a:p>
        </p:txBody>
      </p:sp>
      <p:sp>
        <p:nvSpPr>
          <p:cNvPr id="8" name="Textfeld 9">
            <a:extLst>
              <a:ext uri="{FF2B5EF4-FFF2-40B4-BE49-F238E27FC236}">
                <a16:creationId xmlns:a16="http://schemas.microsoft.com/office/drawing/2014/main" id="{D233E248-B6EB-7CDA-46A7-B7902AF72A6D}"/>
              </a:ext>
            </a:extLst>
          </p:cNvPr>
          <p:cNvSpPr txBox="1"/>
          <p:nvPr/>
        </p:nvSpPr>
        <p:spPr>
          <a:xfrm>
            <a:off x="6770432" y="3571233"/>
            <a:ext cx="1424763"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600" b="0" i="0" u="none" strike="noStrike" kern="1200" cap="none" spc="0" baseline="0" dirty="0" err="1">
                <a:solidFill>
                  <a:srgbClr val="000000"/>
                </a:solidFill>
                <a:uFillTx/>
                <a:latin typeface="Calibri"/>
              </a:rPr>
              <a:t>Kalmanfilter</a:t>
            </a:r>
            <a:r>
              <a:rPr lang="de-DE" sz="1600" b="0" i="0" u="none" strike="noStrike" kern="1200" cap="none" spc="0" baseline="0" dirty="0">
                <a:solidFill>
                  <a:srgbClr val="000000"/>
                </a:solidFill>
                <a:uFillTx/>
                <a:latin typeface="Calibri"/>
              </a:rPr>
              <a:t> „Autobahn“</a:t>
            </a:r>
            <a:endParaRPr lang="de-AT" sz="1600" b="0" i="0" u="none" strike="noStrike" kern="1200" cap="none" spc="0" baseline="0" dirty="0">
              <a:solidFill>
                <a:srgbClr val="000000"/>
              </a:solidFill>
              <a:uFillTx/>
              <a:latin typeface="Calibri"/>
            </a:endParaRPr>
          </a:p>
        </p:txBody>
      </p:sp>
      <p:sp>
        <p:nvSpPr>
          <p:cNvPr id="9" name="Rechteck 10">
            <a:extLst>
              <a:ext uri="{FF2B5EF4-FFF2-40B4-BE49-F238E27FC236}">
                <a16:creationId xmlns:a16="http://schemas.microsoft.com/office/drawing/2014/main" id="{2E638839-87CD-6F02-A4D1-D0554228C94D}"/>
              </a:ext>
            </a:extLst>
          </p:cNvPr>
          <p:cNvSpPr/>
          <p:nvPr/>
        </p:nvSpPr>
        <p:spPr>
          <a:xfrm>
            <a:off x="5232996" y="3473264"/>
            <a:ext cx="1222744" cy="761631"/>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10" name="Rechteck 11">
            <a:extLst>
              <a:ext uri="{FF2B5EF4-FFF2-40B4-BE49-F238E27FC236}">
                <a16:creationId xmlns:a16="http://schemas.microsoft.com/office/drawing/2014/main" id="{FE9133D1-BEF4-4822-A087-0D79104523C1}"/>
              </a:ext>
            </a:extLst>
          </p:cNvPr>
          <p:cNvSpPr/>
          <p:nvPr/>
        </p:nvSpPr>
        <p:spPr>
          <a:xfrm>
            <a:off x="6803807" y="3494359"/>
            <a:ext cx="1146538" cy="761631"/>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11" name="Rechteck 12">
            <a:extLst>
              <a:ext uri="{FF2B5EF4-FFF2-40B4-BE49-F238E27FC236}">
                <a16:creationId xmlns:a16="http://schemas.microsoft.com/office/drawing/2014/main" id="{8A93FC21-B1EC-92C2-589D-2C20D5B039B6}"/>
              </a:ext>
            </a:extLst>
          </p:cNvPr>
          <p:cNvSpPr/>
          <p:nvPr/>
        </p:nvSpPr>
        <p:spPr>
          <a:xfrm>
            <a:off x="9319660" y="4169763"/>
            <a:ext cx="1222744" cy="886044"/>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12" name="Rechteck 13">
            <a:extLst>
              <a:ext uri="{FF2B5EF4-FFF2-40B4-BE49-F238E27FC236}">
                <a16:creationId xmlns:a16="http://schemas.microsoft.com/office/drawing/2014/main" id="{A45D2AC9-610F-49E4-EB74-CED76EAD04E7}"/>
              </a:ext>
            </a:extLst>
          </p:cNvPr>
          <p:cNvSpPr/>
          <p:nvPr/>
        </p:nvSpPr>
        <p:spPr>
          <a:xfrm>
            <a:off x="9952077" y="5218735"/>
            <a:ext cx="1222744" cy="1077218"/>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13" name="Textfeld 14">
            <a:extLst>
              <a:ext uri="{FF2B5EF4-FFF2-40B4-BE49-F238E27FC236}">
                <a16:creationId xmlns:a16="http://schemas.microsoft.com/office/drawing/2014/main" id="{0A91DAEC-F2E2-F2CF-10A8-BCD210F62F70}"/>
              </a:ext>
            </a:extLst>
          </p:cNvPr>
          <p:cNvSpPr txBox="1"/>
          <p:nvPr/>
        </p:nvSpPr>
        <p:spPr>
          <a:xfrm>
            <a:off x="9370080" y="4230625"/>
            <a:ext cx="1100462"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600" b="0" i="0" u="none" strike="noStrike" kern="1200" cap="none" spc="0" baseline="0">
                <a:solidFill>
                  <a:srgbClr val="000000"/>
                </a:solidFill>
                <a:uFillTx/>
                <a:latin typeface="Calibri"/>
              </a:rPr>
              <a:t>Model probability update</a:t>
            </a:r>
            <a:endParaRPr lang="de-AT" sz="1600" b="0" i="0" u="none" strike="noStrike" kern="1200" cap="none" spc="0" baseline="0">
              <a:solidFill>
                <a:srgbClr val="000000"/>
              </a:solidFill>
              <a:uFillTx/>
              <a:latin typeface="Calibri"/>
            </a:endParaRPr>
          </a:p>
        </p:txBody>
      </p:sp>
      <p:sp>
        <p:nvSpPr>
          <p:cNvPr id="14" name="Textfeld 15">
            <a:extLst>
              <a:ext uri="{FF2B5EF4-FFF2-40B4-BE49-F238E27FC236}">
                <a16:creationId xmlns:a16="http://schemas.microsoft.com/office/drawing/2014/main" id="{E9D3970B-AF25-C52A-EC4C-01EADCFD69A0}"/>
              </a:ext>
            </a:extLst>
          </p:cNvPr>
          <p:cNvSpPr txBox="1"/>
          <p:nvPr/>
        </p:nvSpPr>
        <p:spPr>
          <a:xfrm>
            <a:off x="9952077" y="5341840"/>
            <a:ext cx="1222744"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600" b="0" i="0" u="none" strike="noStrike" kern="1200" cap="none" spc="0" baseline="0">
                <a:solidFill>
                  <a:srgbClr val="000000"/>
                </a:solidFill>
                <a:uFillTx/>
                <a:latin typeface="Calibri"/>
              </a:rPr>
              <a:t>State estimation combination</a:t>
            </a:r>
            <a:endParaRPr lang="de-AT" sz="1600" b="0" i="0" u="none" strike="noStrike" kern="1200" cap="none" spc="0" baseline="0">
              <a:solidFill>
                <a:srgbClr val="000000"/>
              </a:solidFill>
              <a:uFillTx/>
              <a:latin typeface="Calibri"/>
            </a:endParaRPr>
          </a:p>
        </p:txBody>
      </p:sp>
      <p:cxnSp>
        <p:nvCxnSpPr>
          <p:cNvPr id="26" name="Gerade Verbindung mit Pfeil 58">
            <a:extLst>
              <a:ext uri="{FF2B5EF4-FFF2-40B4-BE49-F238E27FC236}">
                <a16:creationId xmlns:a16="http://schemas.microsoft.com/office/drawing/2014/main" id="{3D6A734A-02F7-DA13-526C-7A60CA62FDD6}"/>
              </a:ext>
            </a:extLst>
          </p:cNvPr>
          <p:cNvCxnSpPr/>
          <p:nvPr/>
        </p:nvCxnSpPr>
        <p:spPr>
          <a:xfrm>
            <a:off x="4050567" y="5410411"/>
            <a:ext cx="5871829" cy="0"/>
          </a:xfrm>
          <a:prstGeom prst="straightConnector1">
            <a:avLst/>
          </a:prstGeom>
          <a:noFill/>
          <a:ln w="6345" cap="flat">
            <a:solidFill>
              <a:srgbClr val="4472C4"/>
            </a:solidFill>
            <a:prstDash val="solid"/>
            <a:miter/>
            <a:tailEnd type="arrow"/>
          </a:ln>
        </p:spPr>
      </p:cxnSp>
      <p:cxnSp>
        <p:nvCxnSpPr>
          <p:cNvPr id="27" name="Gerade Verbindung mit Pfeil 59">
            <a:extLst>
              <a:ext uri="{FF2B5EF4-FFF2-40B4-BE49-F238E27FC236}">
                <a16:creationId xmlns:a16="http://schemas.microsoft.com/office/drawing/2014/main" id="{88F224D1-249D-9A04-2C05-B89220E4787A}"/>
              </a:ext>
            </a:extLst>
          </p:cNvPr>
          <p:cNvCxnSpPr/>
          <p:nvPr/>
        </p:nvCxnSpPr>
        <p:spPr>
          <a:xfrm>
            <a:off x="5436779" y="5744396"/>
            <a:ext cx="4515298" cy="0"/>
          </a:xfrm>
          <a:prstGeom prst="straightConnector1">
            <a:avLst/>
          </a:prstGeom>
          <a:noFill/>
          <a:ln w="6345" cap="flat">
            <a:solidFill>
              <a:srgbClr val="4472C4"/>
            </a:solidFill>
            <a:prstDash val="solid"/>
            <a:miter/>
            <a:tailEnd type="arrow"/>
          </a:ln>
        </p:spPr>
      </p:cxnSp>
      <p:cxnSp>
        <p:nvCxnSpPr>
          <p:cNvPr id="28" name="Gerade Verbindung mit Pfeil 62">
            <a:extLst>
              <a:ext uri="{FF2B5EF4-FFF2-40B4-BE49-F238E27FC236}">
                <a16:creationId xmlns:a16="http://schemas.microsoft.com/office/drawing/2014/main" id="{94378955-BC10-3F7F-62F7-F53C94E4B3C6}"/>
              </a:ext>
            </a:extLst>
          </p:cNvPr>
          <p:cNvCxnSpPr/>
          <p:nvPr/>
        </p:nvCxnSpPr>
        <p:spPr>
          <a:xfrm>
            <a:off x="6986477" y="6066914"/>
            <a:ext cx="2972678" cy="0"/>
          </a:xfrm>
          <a:prstGeom prst="straightConnector1">
            <a:avLst/>
          </a:prstGeom>
          <a:noFill/>
          <a:ln w="6345" cap="flat">
            <a:solidFill>
              <a:srgbClr val="4472C4"/>
            </a:solidFill>
            <a:prstDash val="solid"/>
            <a:miter/>
            <a:tailEnd type="arrow"/>
          </a:ln>
        </p:spPr>
      </p:cxnSp>
      <mc:AlternateContent xmlns:mc="http://schemas.openxmlformats.org/markup-compatibility/2006" xmlns:a14="http://schemas.microsoft.com/office/drawing/2010/main">
        <mc:Choice Requires="a14">
          <p:sp>
            <p:nvSpPr>
              <p:cNvPr id="37" name="Textfeld 86">
                <a:extLst>
                  <a:ext uri="{FF2B5EF4-FFF2-40B4-BE49-F238E27FC236}">
                    <a16:creationId xmlns:a16="http://schemas.microsoft.com/office/drawing/2014/main" id="{19D4A094-EF81-9E5A-9EDE-F6A04427F07F}"/>
                  </a:ext>
                </a:extLst>
              </p:cNvPr>
              <p:cNvSpPr txBox="1"/>
              <p:nvPr/>
            </p:nvSpPr>
            <p:spPr>
              <a:xfrm>
                <a:off x="3267429" y="1606398"/>
                <a:ext cx="1097234"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𝑊𝐶</m:t>
                          </m:r>
                        </m:sup>
                      </m:sSup>
                    </m:oMath>
                  </m:oMathPara>
                </a14:m>
                <a:endParaRPr lang="de-AT" sz="1800" b="0" i="0" u="none" strike="noStrike" kern="1200" cap="none" spc="0" baseline="0">
                  <a:solidFill>
                    <a:srgbClr val="000000"/>
                  </a:solidFill>
                  <a:uFillTx/>
                  <a:latin typeface="Calibri"/>
                </a:endParaRPr>
              </a:p>
            </p:txBody>
          </p:sp>
        </mc:Choice>
        <mc:Fallback xmlns="">
          <p:sp>
            <p:nvSpPr>
              <p:cNvPr id="37" name="Textfeld 86">
                <a:extLst>
                  <a:ext uri="{FF2B5EF4-FFF2-40B4-BE49-F238E27FC236}">
                    <a16:creationId xmlns:a16="http://schemas.microsoft.com/office/drawing/2014/main" id="{19D4A094-EF81-9E5A-9EDE-F6A04427F07F}"/>
                  </a:ext>
                </a:extLst>
              </p:cNvPr>
              <p:cNvSpPr txBox="1">
                <a:spLocks noRot="1" noChangeAspect="1" noMove="1" noResize="1" noEditPoints="1" noAdjustHandles="1" noChangeArrowheads="1" noChangeShapeType="1" noTextEdit="1"/>
              </p:cNvSpPr>
              <p:nvPr/>
            </p:nvSpPr>
            <p:spPr>
              <a:xfrm>
                <a:off x="3267429" y="1606398"/>
                <a:ext cx="1097234" cy="414150"/>
              </a:xfrm>
              <a:prstGeom prst="rect">
                <a:avLst/>
              </a:prstGeom>
              <a:blipFill>
                <a:blip r:embed="rId2"/>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8" name="Textfeld 87">
                <a:extLst>
                  <a:ext uri="{FF2B5EF4-FFF2-40B4-BE49-F238E27FC236}">
                    <a16:creationId xmlns:a16="http://schemas.microsoft.com/office/drawing/2014/main" id="{73002C58-D762-2F90-611A-FF8454A25DAB}"/>
                  </a:ext>
                </a:extLst>
              </p:cNvPr>
              <p:cNvSpPr txBox="1"/>
              <p:nvPr/>
            </p:nvSpPr>
            <p:spPr>
              <a:xfrm>
                <a:off x="4559293" y="1623908"/>
                <a:ext cx="1097234"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𝐿</m:t>
                          </m:r>
                        </m:sup>
                      </m:sSup>
                    </m:oMath>
                  </m:oMathPara>
                </a14:m>
                <a:endParaRPr lang="de-AT" sz="1800" b="0" i="0" u="none" strike="noStrike" kern="1200" cap="none" spc="0" baseline="0">
                  <a:solidFill>
                    <a:srgbClr val="000000"/>
                  </a:solidFill>
                  <a:uFillTx/>
                  <a:latin typeface="Calibri"/>
                </a:endParaRPr>
              </a:p>
            </p:txBody>
          </p:sp>
        </mc:Choice>
        <mc:Fallback xmlns="">
          <p:sp>
            <p:nvSpPr>
              <p:cNvPr id="38" name="Textfeld 87">
                <a:extLst>
                  <a:ext uri="{FF2B5EF4-FFF2-40B4-BE49-F238E27FC236}">
                    <a16:creationId xmlns:a16="http://schemas.microsoft.com/office/drawing/2014/main" id="{73002C58-D762-2F90-611A-FF8454A25DAB}"/>
                  </a:ext>
                </a:extLst>
              </p:cNvPr>
              <p:cNvSpPr txBox="1">
                <a:spLocks noRot="1" noChangeAspect="1" noMove="1" noResize="1" noEditPoints="1" noAdjustHandles="1" noChangeArrowheads="1" noChangeShapeType="1" noTextEdit="1"/>
              </p:cNvSpPr>
              <p:nvPr/>
            </p:nvSpPr>
            <p:spPr>
              <a:xfrm>
                <a:off x="4559293" y="1623908"/>
                <a:ext cx="1097234" cy="414150"/>
              </a:xfrm>
              <a:prstGeom prst="rect">
                <a:avLst/>
              </a:prstGeom>
              <a:blipFill>
                <a:blip r:embed="rId3"/>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39" name="Textfeld 88">
                <a:extLst>
                  <a:ext uri="{FF2B5EF4-FFF2-40B4-BE49-F238E27FC236}">
                    <a16:creationId xmlns:a16="http://schemas.microsoft.com/office/drawing/2014/main" id="{759230D0-D1CA-9EFE-92F8-3D7F4A444D95}"/>
                  </a:ext>
                </a:extLst>
              </p:cNvPr>
              <p:cNvSpPr txBox="1"/>
              <p:nvPr/>
            </p:nvSpPr>
            <p:spPr>
              <a:xfrm>
                <a:off x="5673206" y="1631370"/>
                <a:ext cx="1097234" cy="4155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𝐴</m:t>
                          </m:r>
                        </m:sup>
                      </m:sSup>
                    </m:oMath>
                  </m:oMathPara>
                </a14:m>
                <a:endParaRPr lang="de-AT" sz="1800" b="0" i="0" u="none" strike="noStrike" kern="1200" cap="none" spc="0" baseline="0">
                  <a:solidFill>
                    <a:srgbClr val="000000"/>
                  </a:solidFill>
                  <a:uFillTx/>
                  <a:latin typeface="Calibri"/>
                </a:endParaRPr>
              </a:p>
            </p:txBody>
          </p:sp>
        </mc:Choice>
        <mc:Fallback xmlns="">
          <p:sp>
            <p:nvSpPr>
              <p:cNvPr id="39" name="Textfeld 88">
                <a:extLst>
                  <a:ext uri="{FF2B5EF4-FFF2-40B4-BE49-F238E27FC236}">
                    <a16:creationId xmlns:a16="http://schemas.microsoft.com/office/drawing/2014/main" id="{759230D0-D1CA-9EFE-92F8-3D7F4A444D95}"/>
                  </a:ext>
                </a:extLst>
              </p:cNvPr>
              <p:cNvSpPr txBox="1">
                <a:spLocks noRot="1" noChangeAspect="1" noMove="1" noResize="1" noEditPoints="1" noAdjustHandles="1" noChangeArrowheads="1" noChangeShapeType="1" noTextEdit="1"/>
              </p:cNvSpPr>
              <p:nvPr/>
            </p:nvSpPr>
            <p:spPr>
              <a:xfrm>
                <a:off x="5673206" y="1631370"/>
                <a:ext cx="1097234" cy="415567"/>
              </a:xfrm>
              <a:prstGeom prst="rect">
                <a:avLst/>
              </a:prstGeom>
              <a:blipFill>
                <a:blip r:embed="rId4"/>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1" name="Textfeld 90">
                <a:extLst>
                  <a:ext uri="{FF2B5EF4-FFF2-40B4-BE49-F238E27FC236}">
                    <a16:creationId xmlns:a16="http://schemas.microsoft.com/office/drawing/2014/main" id="{155BF4F3-D5C4-74E2-FC13-AA368B184500}"/>
                  </a:ext>
                </a:extLst>
              </p:cNvPr>
              <p:cNvSpPr txBox="1"/>
              <p:nvPr/>
            </p:nvSpPr>
            <p:spPr>
              <a:xfrm>
                <a:off x="3595385" y="2703211"/>
                <a:ext cx="743690"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𝑊𝐶</m:t>
                          </m:r>
                          <m:r>
                            <a:rPr lang="de-AT" i="0">
                              <a:latin typeface="Cambria Math" panose="02040503050406030204" pitchFamily="18" charset="0"/>
                            </a:rPr>
                            <m:t>,</m:t>
                          </m:r>
                          <m:r>
                            <a:rPr lang="de-AT" i="1">
                              <a:latin typeface="Cambria Math" panose="02040503050406030204" pitchFamily="18" charset="0"/>
                            </a:rPr>
                            <m:t>𝐼𝑀𝑀</m:t>
                          </m:r>
                        </m:sup>
                      </m:sSup>
                    </m:oMath>
                  </m:oMathPara>
                </a14:m>
                <a:endParaRPr lang="de-AT" sz="1800" b="0" i="0" u="none" strike="noStrike" kern="1200" cap="none" spc="0" baseline="0">
                  <a:solidFill>
                    <a:srgbClr val="000000"/>
                  </a:solidFill>
                  <a:uFillTx/>
                  <a:latin typeface="Calibri"/>
                </a:endParaRPr>
              </a:p>
            </p:txBody>
          </p:sp>
        </mc:Choice>
        <mc:Fallback xmlns="">
          <p:sp>
            <p:nvSpPr>
              <p:cNvPr id="41" name="Textfeld 90">
                <a:extLst>
                  <a:ext uri="{FF2B5EF4-FFF2-40B4-BE49-F238E27FC236}">
                    <a16:creationId xmlns:a16="http://schemas.microsoft.com/office/drawing/2014/main" id="{155BF4F3-D5C4-74E2-FC13-AA368B184500}"/>
                  </a:ext>
                </a:extLst>
              </p:cNvPr>
              <p:cNvSpPr txBox="1">
                <a:spLocks noRot="1" noChangeAspect="1" noMove="1" noResize="1" noEditPoints="1" noAdjustHandles="1" noChangeArrowheads="1" noChangeShapeType="1" noTextEdit="1"/>
              </p:cNvSpPr>
              <p:nvPr/>
            </p:nvSpPr>
            <p:spPr>
              <a:xfrm>
                <a:off x="3595385" y="2703211"/>
                <a:ext cx="743690" cy="414150"/>
              </a:xfrm>
              <a:prstGeom prst="rect">
                <a:avLst/>
              </a:prstGeom>
              <a:blipFill>
                <a:blip r:embed="rId5"/>
                <a:stretch>
                  <a:fillRect r="-70492"/>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2" name="Textfeld 91">
                <a:extLst>
                  <a:ext uri="{FF2B5EF4-FFF2-40B4-BE49-F238E27FC236}">
                    <a16:creationId xmlns:a16="http://schemas.microsoft.com/office/drawing/2014/main" id="{909F0A19-2528-1B2A-5C22-E6BD11ACED75}"/>
                  </a:ext>
                </a:extLst>
              </p:cNvPr>
              <p:cNvSpPr txBox="1"/>
              <p:nvPr/>
            </p:nvSpPr>
            <p:spPr>
              <a:xfrm>
                <a:off x="5166748" y="2703211"/>
                <a:ext cx="743690"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𝐿</m:t>
                          </m:r>
                          <m:r>
                            <a:rPr lang="de-AT" i="0">
                              <a:latin typeface="Cambria Math" panose="02040503050406030204" pitchFamily="18" charset="0"/>
                            </a:rPr>
                            <m:t>,</m:t>
                          </m:r>
                          <m:r>
                            <a:rPr lang="de-AT" i="1">
                              <a:latin typeface="Cambria Math" panose="02040503050406030204" pitchFamily="18" charset="0"/>
                            </a:rPr>
                            <m:t>𝐼𝑀𝑀</m:t>
                          </m:r>
                        </m:sup>
                      </m:sSup>
                    </m:oMath>
                  </m:oMathPara>
                </a14:m>
                <a:endParaRPr lang="de-AT" sz="1800" b="0" i="0" u="none" strike="noStrike" kern="1200" cap="none" spc="0" baseline="0">
                  <a:solidFill>
                    <a:srgbClr val="000000"/>
                  </a:solidFill>
                  <a:uFillTx/>
                  <a:latin typeface="Calibri"/>
                </a:endParaRPr>
              </a:p>
            </p:txBody>
          </p:sp>
        </mc:Choice>
        <mc:Fallback xmlns="">
          <p:sp>
            <p:nvSpPr>
              <p:cNvPr id="42" name="Textfeld 91">
                <a:extLst>
                  <a:ext uri="{FF2B5EF4-FFF2-40B4-BE49-F238E27FC236}">
                    <a16:creationId xmlns:a16="http://schemas.microsoft.com/office/drawing/2014/main" id="{909F0A19-2528-1B2A-5C22-E6BD11ACED75}"/>
                  </a:ext>
                </a:extLst>
              </p:cNvPr>
              <p:cNvSpPr txBox="1">
                <a:spLocks noRot="1" noChangeAspect="1" noMove="1" noResize="1" noEditPoints="1" noAdjustHandles="1" noChangeArrowheads="1" noChangeShapeType="1" noTextEdit="1"/>
              </p:cNvSpPr>
              <p:nvPr/>
            </p:nvSpPr>
            <p:spPr>
              <a:xfrm>
                <a:off x="5166748" y="2703211"/>
                <a:ext cx="743690" cy="414150"/>
              </a:xfrm>
              <a:prstGeom prst="rect">
                <a:avLst/>
              </a:prstGeom>
              <a:blipFill>
                <a:blip r:embed="rId6"/>
                <a:stretch>
                  <a:fillRect r="-46721"/>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3" name="Textfeld 92">
                <a:extLst>
                  <a:ext uri="{FF2B5EF4-FFF2-40B4-BE49-F238E27FC236}">
                    <a16:creationId xmlns:a16="http://schemas.microsoft.com/office/drawing/2014/main" id="{4A79BB6E-49B6-6150-9866-402EAB92D798}"/>
                  </a:ext>
                </a:extLst>
              </p:cNvPr>
              <p:cNvSpPr txBox="1"/>
              <p:nvPr/>
            </p:nvSpPr>
            <p:spPr>
              <a:xfrm>
                <a:off x="7118513" y="2691320"/>
                <a:ext cx="743690" cy="4155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𝐴</m:t>
                          </m:r>
                          <m:r>
                            <a:rPr lang="de-AT" i="0">
                              <a:latin typeface="Cambria Math" panose="02040503050406030204" pitchFamily="18" charset="0"/>
                            </a:rPr>
                            <m:t>,</m:t>
                          </m:r>
                          <m:r>
                            <a:rPr lang="de-AT" i="1">
                              <a:latin typeface="Cambria Math" panose="02040503050406030204" pitchFamily="18" charset="0"/>
                            </a:rPr>
                            <m:t>𝐼𝑀𝑀</m:t>
                          </m:r>
                        </m:sup>
                      </m:sSup>
                    </m:oMath>
                  </m:oMathPara>
                </a14:m>
                <a:endParaRPr lang="de-AT" sz="1800" b="0" i="0" u="none" strike="noStrike" kern="1200" cap="none" spc="0" baseline="0" dirty="0">
                  <a:solidFill>
                    <a:srgbClr val="000000"/>
                  </a:solidFill>
                  <a:uFillTx/>
                  <a:latin typeface="Calibri"/>
                </a:endParaRPr>
              </a:p>
            </p:txBody>
          </p:sp>
        </mc:Choice>
        <mc:Fallback xmlns="">
          <p:sp>
            <p:nvSpPr>
              <p:cNvPr id="43" name="Textfeld 92">
                <a:extLst>
                  <a:ext uri="{FF2B5EF4-FFF2-40B4-BE49-F238E27FC236}">
                    <a16:creationId xmlns:a16="http://schemas.microsoft.com/office/drawing/2014/main" id="{4A79BB6E-49B6-6150-9866-402EAB92D798}"/>
                  </a:ext>
                </a:extLst>
              </p:cNvPr>
              <p:cNvSpPr txBox="1">
                <a:spLocks noRot="1" noChangeAspect="1" noMove="1" noResize="1" noEditPoints="1" noAdjustHandles="1" noChangeArrowheads="1" noChangeShapeType="1" noTextEdit="1"/>
              </p:cNvSpPr>
              <p:nvPr/>
            </p:nvSpPr>
            <p:spPr>
              <a:xfrm>
                <a:off x="7118513" y="2691320"/>
                <a:ext cx="743690" cy="415567"/>
              </a:xfrm>
              <a:prstGeom prst="rect">
                <a:avLst/>
              </a:prstGeom>
              <a:blipFill>
                <a:blip r:embed="rId7"/>
                <a:stretch>
                  <a:fillRect r="-50000"/>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4" name="Textfeld 93">
                <a:extLst>
                  <a:ext uri="{FF2B5EF4-FFF2-40B4-BE49-F238E27FC236}">
                    <a16:creationId xmlns:a16="http://schemas.microsoft.com/office/drawing/2014/main" id="{73E27E06-F67B-F826-2922-505F897D8A99}"/>
                  </a:ext>
                </a:extLst>
              </p:cNvPr>
              <p:cNvSpPr txBox="1"/>
              <p:nvPr/>
            </p:nvSpPr>
            <p:spPr>
              <a:xfrm>
                <a:off x="2988585" y="2794628"/>
                <a:ext cx="414442" cy="3702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a:rPr lang="de-AT" i="1">
                              <a:latin typeface="Cambria Math" panose="02040503050406030204" pitchFamily="18" charset="0"/>
                            </a:rPr>
                            <m:t>𝑍</m:t>
                          </m:r>
                        </m:e>
                        <m:sup>
                          <m:r>
                            <a:rPr lang="de-AT" i="1">
                              <a:latin typeface="Cambria Math" panose="02040503050406030204" pitchFamily="18" charset="0"/>
                            </a:rPr>
                            <m:t>𝑊𝐶</m:t>
                          </m:r>
                        </m:sup>
                      </m:sSup>
                    </m:oMath>
                  </m:oMathPara>
                </a14:m>
                <a:endParaRPr lang="de-AT" sz="1800" b="0" i="0" u="none" strike="noStrike" kern="1200" cap="none" spc="0" baseline="0" dirty="0">
                  <a:solidFill>
                    <a:srgbClr val="000000"/>
                  </a:solidFill>
                  <a:uFillTx/>
                  <a:latin typeface="Calibri"/>
                </a:endParaRPr>
              </a:p>
            </p:txBody>
          </p:sp>
        </mc:Choice>
        <mc:Fallback xmlns="">
          <p:sp>
            <p:nvSpPr>
              <p:cNvPr id="44" name="Textfeld 93">
                <a:extLst>
                  <a:ext uri="{FF2B5EF4-FFF2-40B4-BE49-F238E27FC236}">
                    <a16:creationId xmlns:a16="http://schemas.microsoft.com/office/drawing/2014/main" id="{73E27E06-F67B-F826-2922-505F897D8A99}"/>
                  </a:ext>
                </a:extLst>
              </p:cNvPr>
              <p:cNvSpPr txBox="1">
                <a:spLocks noRot="1" noChangeAspect="1" noMove="1" noResize="1" noEditPoints="1" noAdjustHandles="1" noChangeArrowheads="1" noChangeShapeType="1" noTextEdit="1"/>
              </p:cNvSpPr>
              <p:nvPr/>
            </p:nvSpPr>
            <p:spPr>
              <a:xfrm>
                <a:off x="2988585" y="2794628"/>
                <a:ext cx="414442" cy="370231"/>
              </a:xfrm>
              <a:prstGeom prst="rect">
                <a:avLst/>
              </a:prstGeom>
              <a:blipFill>
                <a:blip r:embed="rId8"/>
                <a:stretch>
                  <a:fillRect r="-36765"/>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5" name="Textfeld 94">
                <a:extLst>
                  <a:ext uri="{FF2B5EF4-FFF2-40B4-BE49-F238E27FC236}">
                    <a16:creationId xmlns:a16="http://schemas.microsoft.com/office/drawing/2014/main" id="{516836B0-E5B1-2AEF-104C-2B1A7B7B81CE}"/>
                  </a:ext>
                </a:extLst>
              </p:cNvPr>
              <p:cNvSpPr txBox="1"/>
              <p:nvPr/>
            </p:nvSpPr>
            <p:spPr>
              <a:xfrm>
                <a:off x="4771023" y="2864018"/>
                <a:ext cx="50290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a:rPr lang="de-AT" i="1">
                              <a:latin typeface="Cambria Math" panose="02040503050406030204" pitchFamily="18" charset="0"/>
                            </a:rPr>
                            <m:t>𝑍</m:t>
                          </m:r>
                        </m:e>
                        <m:sup>
                          <m:r>
                            <a:rPr lang="de-AT" i="1">
                              <a:latin typeface="Cambria Math" panose="02040503050406030204" pitchFamily="18" charset="0"/>
                            </a:rPr>
                            <m:t>𝐿</m:t>
                          </m:r>
                        </m:sup>
                      </m:sSup>
                    </m:oMath>
                  </m:oMathPara>
                </a14:m>
                <a:endParaRPr lang="de-AT" sz="1800" b="0" i="0" u="none" strike="noStrike" kern="1200" cap="none" spc="0" baseline="0">
                  <a:solidFill>
                    <a:srgbClr val="000000"/>
                  </a:solidFill>
                  <a:uFillTx/>
                  <a:latin typeface="Calibri"/>
                </a:endParaRPr>
              </a:p>
            </p:txBody>
          </p:sp>
        </mc:Choice>
        <mc:Fallback xmlns="">
          <p:sp>
            <p:nvSpPr>
              <p:cNvPr id="45" name="Textfeld 94">
                <a:extLst>
                  <a:ext uri="{FF2B5EF4-FFF2-40B4-BE49-F238E27FC236}">
                    <a16:creationId xmlns:a16="http://schemas.microsoft.com/office/drawing/2014/main" id="{516836B0-E5B1-2AEF-104C-2B1A7B7B81CE}"/>
                  </a:ext>
                </a:extLst>
              </p:cNvPr>
              <p:cNvSpPr txBox="1">
                <a:spLocks noRot="1" noChangeAspect="1" noMove="1" noResize="1" noEditPoints="1" noAdjustHandles="1" noChangeArrowheads="1" noChangeShapeType="1" noTextEdit="1"/>
              </p:cNvSpPr>
              <p:nvPr/>
            </p:nvSpPr>
            <p:spPr>
              <a:xfrm>
                <a:off x="4771023" y="2864018"/>
                <a:ext cx="502901" cy="369335"/>
              </a:xfrm>
              <a:prstGeom prst="rect">
                <a:avLst/>
              </a:prstGeom>
              <a:blipFill>
                <a:blip r:embed="rId9"/>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6" name="Textfeld 95">
                <a:extLst>
                  <a:ext uri="{FF2B5EF4-FFF2-40B4-BE49-F238E27FC236}">
                    <a16:creationId xmlns:a16="http://schemas.microsoft.com/office/drawing/2014/main" id="{1E53C69B-0162-1A37-5941-5E4000FC452F}"/>
                  </a:ext>
                </a:extLst>
              </p:cNvPr>
              <p:cNvSpPr txBox="1"/>
              <p:nvPr/>
            </p:nvSpPr>
            <p:spPr>
              <a:xfrm>
                <a:off x="6708580" y="2857990"/>
                <a:ext cx="528011" cy="370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a:rPr lang="de-AT" i="1">
                              <a:latin typeface="Cambria Math" panose="02040503050406030204" pitchFamily="18" charset="0"/>
                            </a:rPr>
                            <m:t>𝑍</m:t>
                          </m:r>
                        </m:e>
                        <m:sup>
                          <m:r>
                            <a:rPr lang="de-AT" i="1">
                              <a:latin typeface="Cambria Math" panose="02040503050406030204" pitchFamily="18" charset="0"/>
                            </a:rPr>
                            <m:t>𝐴</m:t>
                          </m:r>
                        </m:sup>
                      </m:sSup>
                    </m:oMath>
                  </m:oMathPara>
                </a14:m>
                <a:endParaRPr lang="de-AT" sz="1800" b="0" i="0" u="none" strike="noStrike" kern="1200" cap="none" spc="0" baseline="0">
                  <a:solidFill>
                    <a:srgbClr val="000000"/>
                  </a:solidFill>
                  <a:uFillTx/>
                  <a:latin typeface="Calibri"/>
                </a:endParaRPr>
              </a:p>
            </p:txBody>
          </p:sp>
        </mc:Choice>
        <mc:Fallback xmlns="">
          <p:sp>
            <p:nvSpPr>
              <p:cNvPr id="46" name="Textfeld 95">
                <a:extLst>
                  <a:ext uri="{FF2B5EF4-FFF2-40B4-BE49-F238E27FC236}">
                    <a16:creationId xmlns:a16="http://schemas.microsoft.com/office/drawing/2014/main" id="{1E53C69B-0162-1A37-5941-5E4000FC452F}"/>
                  </a:ext>
                </a:extLst>
              </p:cNvPr>
              <p:cNvSpPr txBox="1">
                <a:spLocks noRot="1" noChangeAspect="1" noMove="1" noResize="1" noEditPoints="1" noAdjustHandles="1" noChangeArrowheads="1" noChangeShapeType="1" noTextEdit="1"/>
              </p:cNvSpPr>
              <p:nvPr/>
            </p:nvSpPr>
            <p:spPr>
              <a:xfrm>
                <a:off x="6708580" y="2857990"/>
                <a:ext cx="528011" cy="370039"/>
              </a:xfrm>
              <a:prstGeom prst="rect">
                <a:avLst/>
              </a:prstGeom>
              <a:blipFill>
                <a:blip r:embed="rId10"/>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7" name="Textfeld 97">
                <a:extLst>
                  <a:ext uri="{FF2B5EF4-FFF2-40B4-BE49-F238E27FC236}">
                    <a16:creationId xmlns:a16="http://schemas.microsoft.com/office/drawing/2014/main" id="{C5C52FF5-34DD-7097-700E-7C92A2204165}"/>
                  </a:ext>
                </a:extLst>
              </p:cNvPr>
              <p:cNvSpPr txBox="1"/>
              <p:nvPr/>
            </p:nvSpPr>
            <p:spPr>
              <a:xfrm>
                <a:off x="4617952" y="4603563"/>
                <a:ext cx="414442" cy="3702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m:rPr>
                              <m:sty m:val="p"/>
                            </m:rPr>
                            <a:rPr lang="de-AT">
                              <a:latin typeface="Cambria Math" panose="02040503050406030204" pitchFamily="18" charset="0"/>
                            </a:rPr>
                            <m:t>Λ</m:t>
                          </m:r>
                        </m:e>
                        <m:sup>
                          <m:r>
                            <a:rPr lang="de-AT" i="1">
                              <a:latin typeface="Cambria Math" panose="02040503050406030204" pitchFamily="18" charset="0"/>
                            </a:rPr>
                            <m:t>𝑊𝐶</m:t>
                          </m:r>
                        </m:sup>
                      </m:sSup>
                    </m:oMath>
                  </m:oMathPara>
                </a14:m>
                <a:endParaRPr lang="de-AT" sz="1800" b="0" i="0" u="none" strike="noStrike" kern="1200" cap="none" spc="0" baseline="0">
                  <a:solidFill>
                    <a:srgbClr val="000000"/>
                  </a:solidFill>
                  <a:uFillTx/>
                  <a:latin typeface="Calibri"/>
                </a:endParaRPr>
              </a:p>
            </p:txBody>
          </p:sp>
        </mc:Choice>
        <mc:Fallback xmlns="">
          <p:sp>
            <p:nvSpPr>
              <p:cNvPr id="47" name="Textfeld 97">
                <a:extLst>
                  <a:ext uri="{FF2B5EF4-FFF2-40B4-BE49-F238E27FC236}">
                    <a16:creationId xmlns:a16="http://schemas.microsoft.com/office/drawing/2014/main" id="{C5C52FF5-34DD-7097-700E-7C92A2204165}"/>
                  </a:ext>
                </a:extLst>
              </p:cNvPr>
              <p:cNvSpPr txBox="1">
                <a:spLocks noRot="1" noChangeAspect="1" noMove="1" noResize="1" noEditPoints="1" noAdjustHandles="1" noChangeArrowheads="1" noChangeShapeType="1" noTextEdit="1"/>
              </p:cNvSpPr>
              <p:nvPr/>
            </p:nvSpPr>
            <p:spPr>
              <a:xfrm>
                <a:off x="4617952" y="4603563"/>
                <a:ext cx="414442" cy="370231"/>
              </a:xfrm>
              <a:prstGeom prst="rect">
                <a:avLst/>
              </a:prstGeom>
              <a:blipFill>
                <a:blip r:embed="rId11"/>
                <a:stretch>
                  <a:fillRect r="-32353"/>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8" name="Textfeld 98">
                <a:extLst>
                  <a:ext uri="{FF2B5EF4-FFF2-40B4-BE49-F238E27FC236}">
                    <a16:creationId xmlns:a16="http://schemas.microsoft.com/office/drawing/2014/main" id="{876068D8-77A4-7D14-C56B-EC2007A3E6B6}"/>
                  </a:ext>
                </a:extLst>
              </p:cNvPr>
              <p:cNvSpPr txBox="1"/>
              <p:nvPr/>
            </p:nvSpPr>
            <p:spPr>
              <a:xfrm>
                <a:off x="6372814" y="4269167"/>
                <a:ext cx="414442"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m:rPr>
                              <m:sty m:val="p"/>
                            </m:rPr>
                            <a:rPr lang="de-AT">
                              <a:latin typeface="Cambria Math" panose="02040503050406030204" pitchFamily="18" charset="0"/>
                            </a:rPr>
                            <m:t>Λ</m:t>
                          </m:r>
                        </m:e>
                        <m:sup>
                          <m:r>
                            <a:rPr lang="de-AT" i="1">
                              <a:latin typeface="Cambria Math" panose="02040503050406030204" pitchFamily="18" charset="0"/>
                            </a:rPr>
                            <m:t>𝐿</m:t>
                          </m:r>
                        </m:sup>
                      </m:sSup>
                    </m:oMath>
                  </m:oMathPara>
                </a14:m>
                <a:endParaRPr lang="de-AT" sz="1800" b="0" i="0" u="none" strike="noStrike" kern="1200" cap="none" spc="0" baseline="0">
                  <a:solidFill>
                    <a:srgbClr val="000000"/>
                  </a:solidFill>
                  <a:uFillTx/>
                  <a:latin typeface="Calibri"/>
                </a:endParaRPr>
              </a:p>
            </p:txBody>
          </p:sp>
        </mc:Choice>
        <mc:Fallback xmlns="">
          <p:sp>
            <p:nvSpPr>
              <p:cNvPr id="48" name="Textfeld 98">
                <a:extLst>
                  <a:ext uri="{FF2B5EF4-FFF2-40B4-BE49-F238E27FC236}">
                    <a16:creationId xmlns:a16="http://schemas.microsoft.com/office/drawing/2014/main" id="{876068D8-77A4-7D14-C56B-EC2007A3E6B6}"/>
                  </a:ext>
                </a:extLst>
              </p:cNvPr>
              <p:cNvSpPr txBox="1">
                <a:spLocks noRot="1" noChangeAspect="1" noMove="1" noResize="1" noEditPoints="1" noAdjustHandles="1" noChangeArrowheads="1" noChangeShapeType="1" noTextEdit="1"/>
              </p:cNvSpPr>
              <p:nvPr/>
            </p:nvSpPr>
            <p:spPr>
              <a:xfrm>
                <a:off x="6372814" y="4269167"/>
                <a:ext cx="414442" cy="369335"/>
              </a:xfrm>
              <a:prstGeom prst="rect">
                <a:avLst/>
              </a:prstGeom>
              <a:blipFill>
                <a:blip r:embed="rId12"/>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49" name="Textfeld 99">
                <a:extLst>
                  <a:ext uri="{FF2B5EF4-FFF2-40B4-BE49-F238E27FC236}">
                    <a16:creationId xmlns:a16="http://schemas.microsoft.com/office/drawing/2014/main" id="{D85692E6-3D30-C8B9-FE54-0E401307EA77}"/>
                  </a:ext>
                </a:extLst>
              </p:cNvPr>
              <p:cNvSpPr txBox="1"/>
              <p:nvPr/>
            </p:nvSpPr>
            <p:spPr>
              <a:xfrm>
                <a:off x="8140781" y="4098691"/>
                <a:ext cx="414442" cy="37003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r>
                            <m:rPr>
                              <m:sty m:val="p"/>
                            </m:rPr>
                            <a:rPr lang="de-AT">
                              <a:latin typeface="Cambria Math" panose="02040503050406030204" pitchFamily="18" charset="0"/>
                            </a:rPr>
                            <m:t>Λ</m:t>
                          </m:r>
                        </m:e>
                        <m:sup>
                          <m:r>
                            <a:rPr lang="de-AT" i="1">
                              <a:latin typeface="Cambria Math" panose="02040503050406030204" pitchFamily="18" charset="0"/>
                            </a:rPr>
                            <m:t>𝐴</m:t>
                          </m:r>
                        </m:sup>
                      </m:sSup>
                    </m:oMath>
                  </m:oMathPara>
                </a14:m>
                <a:endParaRPr lang="de-AT" sz="1800" b="0" i="0" u="none" strike="noStrike" kern="1200" cap="none" spc="0" baseline="0">
                  <a:solidFill>
                    <a:srgbClr val="000000"/>
                  </a:solidFill>
                  <a:uFillTx/>
                  <a:latin typeface="Calibri"/>
                </a:endParaRPr>
              </a:p>
            </p:txBody>
          </p:sp>
        </mc:Choice>
        <mc:Fallback xmlns="">
          <p:sp>
            <p:nvSpPr>
              <p:cNvPr id="49" name="Textfeld 99">
                <a:extLst>
                  <a:ext uri="{FF2B5EF4-FFF2-40B4-BE49-F238E27FC236}">
                    <a16:creationId xmlns:a16="http://schemas.microsoft.com/office/drawing/2014/main" id="{D85692E6-3D30-C8B9-FE54-0E401307EA77}"/>
                  </a:ext>
                </a:extLst>
              </p:cNvPr>
              <p:cNvSpPr txBox="1">
                <a:spLocks noRot="1" noChangeAspect="1" noMove="1" noResize="1" noEditPoints="1" noAdjustHandles="1" noChangeArrowheads="1" noChangeShapeType="1" noTextEdit="1"/>
              </p:cNvSpPr>
              <p:nvPr/>
            </p:nvSpPr>
            <p:spPr>
              <a:xfrm>
                <a:off x="8140781" y="4098691"/>
                <a:ext cx="414442" cy="370039"/>
              </a:xfrm>
              <a:prstGeom prst="rect">
                <a:avLst/>
              </a:prstGeom>
              <a:blipFill>
                <a:blip r:embed="rId13"/>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0" name="Textfeld 100">
                <a:extLst>
                  <a:ext uri="{FF2B5EF4-FFF2-40B4-BE49-F238E27FC236}">
                    <a16:creationId xmlns:a16="http://schemas.microsoft.com/office/drawing/2014/main" id="{F7D2E331-F9CB-FAB8-6790-1EDED4283577}"/>
                  </a:ext>
                </a:extLst>
              </p:cNvPr>
              <p:cNvSpPr txBox="1"/>
              <p:nvPr/>
            </p:nvSpPr>
            <p:spPr>
              <a:xfrm>
                <a:off x="3950879" y="6005667"/>
                <a:ext cx="1097234"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𝑊𝐶</m:t>
                          </m:r>
                        </m:sup>
                      </m:sSup>
                    </m:oMath>
                  </m:oMathPara>
                </a14:m>
                <a:endParaRPr lang="de-AT" sz="1800" b="0" i="0" u="none" strike="noStrike" kern="1200" cap="none" spc="0" baseline="0">
                  <a:solidFill>
                    <a:srgbClr val="000000"/>
                  </a:solidFill>
                  <a:uFillTx/>
                  <a:latin typeface="Calibri"/>
                </a:endParaRPr>
              </a:p>
            </p:txBody>
          </p:sp>
        </mc:Choice>
        <mc:Fallback xmlns="">
          <p:sp>
            <p:nvSpPr>
              <p:cNvPr id="50" name="Textfeld 100">
                <a:extLst>
                  <a:ext uri="{FF2B5EF4-FFF2-40B4-BE49-F238E27FC236}">
                    <a16:creationId xmlns:a16="http://schemas.microsoft.com/office/drawing/2014/main" id="{F7D2E331-F9CB-FAB8-6790-1EDED4283577}"/>
                  </a:ext>
                </a:extLst>
              </p:cNvPr>
              <p:cNvSpPr txBox="1">
                <a:spLocks noRot="1" noChangeAspect="1" noMove="1" noResize="1" noEditPoints="1" noAdjustHandles="1" noChangeArrowheads="1" noChangeShapeType="1" noTextEdit="1"/>
              </p:cNvSpPr>
              <p:nvPr/>
            </p:nvSpPr>
            <p:spPr>
              <a:xfrm>
                <a:off x="3950879" y="6005667"/>
                <a:ext cx="1097234" cy="414150"/>
              </a:xfrm>
              <a:prstGeom prst="rect">
                <a:avLst/>
              </a:prstGeom>
              <a:blipFill>
                <a:blip r:embed="rId14"/>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1" name="Textfeld 101">
                <a:extLst>
                  <a:ext uri="{FF2B5EF4-FFF2-40B4-BE49-F238E27FC236}">
                    <a16:creationId xmlns:a16="http://schemas.microsoft.com/office/drawing/2014/main" id="{61502B9B-D411-1943-EA05-5DB733405843}"/>
                  </a:ext>
                </a:extLst>
              </p:cNvPr>
              <p:cNvSpPr txBox="1"/>
              <p:nvPr/>
            </p:nvSpPr>
            <p:spPr>
              <a:xfrm>
                <a:off x="5262074" y="6066914"/>
                <a:ext cx="1097234"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𝐿</m:t>
                          </m:r>
                        </m:sup>
                      </m:sSup>
                    </m:oMath>
                  </m:oMathPara>
                </a14:m>
                <a:endParaRPr lang="de-AT" sz="1800" b="0" i="0" u="none" strike="noStrike" kern="1200" cap="none" spc="0" baseline="0">
                  <a:solidFill>
                    <a:srgbClr val="000000"/>
                  </a:solidFill>
                  <a:uFillTx/>
                  <a:latin typeface="Calibri"/>
                </a:endParaRPr>
              </a:p>
            </p:txBody>
          </p:sp>
        </mc:Choice>
        <mc:Fallback xmlns="">
          <p:sp>
            <p:nvSpPr>
              <p:cNvPr id="51" name="Textfeld 101">
                <a:extLst>
                  <a:ext uri="{FF2B5EF4-FFF2-40B4-BE49-F238E27FC236}">
                    <a16:creationId xmlns:a16="http://schemas.microsoft.com/office/drawing/2014/main" id="{61502B9B-D411-1943-EA05-5DB733405843}"/>
                  </a:ext>
                </a:extLst>
              </p:cNvPr>
              <p:cNvSpPr txBox="1">
                <a:spLocks noRot="1" noChangeAspect="1" noMove="1" noResize="1" noEditPoints="1" noAdjustHandles="1" noChangeArrowheads="1" noChangeShapeType="1" noTextEdit="1"/>
              </p:cNvSpPr>
              <p:nvPr/>
            </p:nvSpPr>
            <p:spPr>
              <a:xfrm>
                <a:off x="5262074" y="6066914"/>
                <a:ext cx="1097234" cy="414150"/>
              </a:xfrm>
              <a:prstGeom prst="rect">
                <a:avLst/>
              </a:prstGeom>
              <a:blipFill>
                <a:blip r:embed="rId15"/>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2" name="Textfeld 102">
                <a:extLst>
                  <a:ext uri="{FF2B5EF4-FFF2-40B4-BE49-F238E27FC236}">
                    <a16:creationId xmlns:a16="http://schemas.microsoft.com/office/drawing/2014/main" id="{D64E6CEF-5C11-B6D0-52B8-499F0EB0314F}"/>
                  </a:ext>
                </a:extLst>
              </p:cNvPr>
              <p:cNvSpPr txBox="1"/>
              <p:nvPr/>
            </p:nvSpPr>
            <p:spPr>
              <a:xfrm>
                <a:off x="6823000" y="6152008"/>
                <a:ext cx="1097234" cy="4155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𝐴</m:t>
                          </m:r>
                        </m:sup>
                      </m:sSup>
                    </m:oMath>
                  </m:oMathPara>
                </a14:m>
                <a:endParaRPr lang="de-AT" sz="1800" b="0" i="0" u="none" strike="noStrike" kern="1200" cap="none" spc="0" baseline="0">
                  <a:solidFill>
                    <a:srgbClr val="000000"/>
                  </a:solidFill>
                  <a:uFillTx/>
                  <a:latin typeface="Calibri"/>
                </a:endParaRPr>
              </a:p>
            </p:txBody>
          </p:sp>
        </mc:Choice>
        <mc:Fallback xmlns="">
          <p:sp>
            <p:nvSpPr>
              <p:cNvPr id="52" name="Textfeld 102">
                <a:extLst>
                  <a:ext uri="{FF2B5EF4-FFF2-40B4-BE49-F238E27FC236}">
                    <a16:creationId xmlns:a16="http://schemas.microsoft.com/office/drawing/2014/main" id="{D64E6CEF-5C11-B6D0-52B8-499F0EB0314F}"/>
                  </a:ext>
                </a:extLst>
              </p:cNvPr>
              <p:cNvSpPr txBox="1">
                <a:spLocks noRot="1" noChangeAspect="1" noMove="1" noResize="1" noEditPoints="1" noAdjustHandles="1" noChangeArrowheads="1" noChangeShapeType="1" noTextEdit="1"/>
              </p:cNvSpPr>
              <p:nvPr/>
            </p:nvSpPr>
            <p:spPr>
              <a:xfrm>
                <a:off x="6823000" y="6152008"/>
                <a:ext cx="1097234" cy="415567"/>
              </a:xfrm>
              <a:prstGeom prst="rect">
                <a:avLst/>
              </a:prstGeom>
              <a:blipFill>
                <a:blip r:embed="rId16"/>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3" name="Textfeld 103">
                <a:extLst>
                  <a:ext uri="{FF2B5EF4-FFF2-40B4-BE49-F238E27FC236}">
                    <a16:creationId xmlns:a16="http://schemas.microsoft.com/office/drawing/2014/main" id="{32CDE42C-8690-F4E4-55CA-BFA60AAAFD09}"/>
                  </a:ext>
                </a:extLst>
              </p:cNvPr>
              <p:cNvSpPr txBox="1"/>
              <p:nvPr/>
            </p:nvSpPr>
            <p:spPr>
              <a:xfrm>
                <a:off x="10919640" y="6262559"/>
                <a:ext cx="1097234" cy="4141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e>
                        <m:sup>
                          <m:r>
                            <a:rPr lang="de-AT" i="1">
                              <a:latin typeface="Cambria Math" panose="02040503050406030204" pitchFamily="18" charset="0"/>
                            </a:rPr>
                            <m:t>𝐼𝑀𝑀</m:t>
                          </m:r>
                        </m:sup>
                      </m:sSup>
                    </m:oMath>
                  </m:oMathPara>
                </a14:m>
                <a:endParaRPr lang="de-AT" sz="1800" b="0" i="0" u="none" strike="noStrike" kern="1200" cap="none" spc="0" baseline="0">
                  <a:solidFill>
                    <a:srgbClr val="000000"/>
                  </a:solidFill>
                  <a:uFillTx/>
                  <a:latin typeface="Calibri"/>
                </a:endParaRPr>
              </a:p>
            </p:txBody>
          </p:sp>
        </mc:Choice>
        <mc:Fallback xmlns="">
          <p:sp>
            <p:nvSpPr>
              <p:cNvPr id="53" name="Textfeld 103">
                <a:extLst>
                  <a:ext uri="{FF2B5EF4-FFF2-40B4-BE49-F238E27FC236}">
                    <a16:creationId xmlns:a16="http://schemas.microsoft.com/office/drawing/2014/main" id="{32CDE42C-8690-F4E4-55CA-BFA60AAAFD09}"/>
                  </a:ext>
                </a:extLst>
              </p:cNvPr>
              <p:cNvSpPr txBox="1">
                <a:spLocks noRot="1" noChangeAspect="1" noMove="1" noResize="1" noEditPoints="1" noAdjustHandles="1" noChangeArrowheads="1" noChangeShapeType="1" noTextEdit="1"/>
              </p:cNvSpPr>
              <p:nvPr/>
            </p:nvSpPr>
            <p:spPr>
              <a:xfrm>
                <a:off x="10919640" y="6262559"/>
                <a:ext cx="1097234" cy="414150"/>
              </a:xfrm>
              <a:prstGeom prst="rect">
                <a:avLst/>
              </a:prstGeom>
              <a:blipFill>
                <a:blip r:embed="rId17"/>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4" name="Textfeld 104">
                <a:extLst>
                  <a:ext uri="{FF2B5EF4-FFF2-40B4-BE49-F238E27FC236}">
                    <a16:creationId xmlns:a16="http://schemas.microsoft.com/office/drawing/2014/main" id="{0445CCDF-9E95-514C-8F06-48E9155DD054}"/>
                  </a:ext>
                </a:extLst>
              </p:cNvPr>
              <p:cNvSpPr txBox="1"/>
              <p:nvPr/>
            </p:nvSpPr>
            <p:spPr>
              <a:xfrm>
                <a:off x="9931037" y="3348823"/>
                <a:ext cx="5862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 xmlns:m="http://schemas.openxmlformats.org/officeDocument/2006/math">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oMath>
                </a14:m>
                <a:r>
                  <a:rPr lang="de-AT" sz="1800" b="0" i="0" u="none" strike="noStrike" kern="1200" cap="none" spc="0" baseline="0">
                    <a:solidFill>
                      <a:srgbClr val="000000"/>
                    </a:solidFill>
                    <a:uFillTx/>
                    <a:latin typeface="Calibri"/>
                  </a:rPr>
                  <a:t>, </a:t>
                </a:r>
                <a:r>
                  <a:rPr lang="de-AT" sz="1800" b="0" i="1" u="none" strike="noStrike" kern="1200" cap="none" spc="0" baseline="0">
                    <a:solidFill>
                      <a:srgbClr val="000000"/>
                    </a:solidFill>
                    <a:uFillTx/>
                    <a:latin typeface="Calibri"/>
                  </a:rPr>
                  <a:t>p</a:t>
                </a:r>
              </a:p>
            </p:txBody>
          </p:sp>
        </mc:Choice>
        <mc:Fallback xmlns="">
          <p:sp>
            <p:nvSpPr>
              <p:cNvPr id="54" name="Textfeld 104">
                <a:extLst>
                  <a:ext uri="{FF2B5EF4-FFF2-40B4-BE49-F238E27FC236}">
                    <a16:creationId xmlns:a16="http://schemas.microsoft.com/office/drawing/2014/main" id="{0445CCDF-9E95-514C-8F06-48E9155DD054}"/>
                  </a:ext>
                </a:extLst>
              </p:cNvPr>
              <p:cNvSpPr txBox="1">
                <a:spLocks noRot="1" noChangeAspect="1" noMove="1" noResize="1" noEditPoints="1" noAdjustHandles="1" noChangeArrowheads="1" noChangeShapeType="1" noTextEdit="1"/>
              </p:cNvSpPr>
              <p:nvPr/>
            </p:nvSpPr>
            <p:spPr>
              <a:xfrm>
                <a:off x="9931037" y="3348823"/>
                <a:ext cx="586240" cy="369335"/>
              </a:xfrm>
              <a:prstGeom prst="rect">
                <a:avLst/>
              </a:prstGeom>
              <a:blipFill>
                <a:blip r:embed="rId18"/>
                <a:stretch>
                  <a:fillRect t="-8197" r="-3125" b="-24590"/>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5" name="Textfeld 105">
                <a:extLst>
                  <a:ext uri="{FF2B5EF4-FFF2-40B4-BE49-F238E27FC236}">
                    <a16:creationId xmlns:a16="http://schemas.microsoft.com/office/drawing/2014/main" id="{2CD9F6F7-0E4E-785F-0AAB-7885B9958449}"/>
                  </a:ext>
                </a:extLst>
              </p:cNvPr>
              <p:cNvSpPr txBox="1"/>
              <p:nvPr/>
            </p:nvSpPr>
            <p:spPr>
              <a:xfrm>
                <a:off x="8970496" y="6249291"/>
                <a:ext cx="414442"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oMath>
                  </m:oMathPara>
                </a14:m>
                <a:endParaRPr lang="de-AT" sz="1800" b="0" i="0" u="none" strike="noStrike" kern="1200" cap="none" spc="0" baseline="0">
                  <a:solidFill>
                    <a:srgbClr val="000000"/>
                  </a:solidFill>
                  <a:uFillTx/>
                  <a:latin typeface="Calibri"/>
                </a:endParaRPr>
              </a:p>
            </p:txBody>
          </p:sp>
        </mc:Choice>
        <mc:Fallback xmlns="">
          <p:sp>
            <p:nvSpPr>
              <p:cNvPr id="55" name="Textfeld 105">
                <a:extLst>
                  <a:ext uri="{FF2B5EF4-FFF2-40B4-BE49-F238E27FC236}">
                    <a16:creationId xmlns:a16="http://schemas.microsoft.com/office/drawing/2014/main" id="{2CD9F6F7-0E4E-785F-0AAB-7885B9958449}"/>
                  </a:ext>
                </a:extLst>
              </p:cNvPr>
              <p:cNvSpPr txBox="1">
                <a:spLocks noRot="1" noChangeAspect="1" noMove="1" noResize="1" noEditPoints="1" noAdjustHandles="1" noChangeArrowheads="1" noChangeShapeType="1" noTextEdit="1"/>
              </p:cNvSpPr>
              <p:nvPr/>
            </p:nvSpPr>
            <p:spPr>
              <a:xfrm>
                <a:off x="8970496" y="6249291"/>
                <a:ext cx="414442" cy="369335"/>
              </a:xfrm>
              <a:prstGeom prst="rect">
                <a:avLst/>
              </a:prstGeom>
              <a:blipFill>
                <a:blip r:embed="rId19"/>
                <a:stretch>
                  <a:fillRect t="-6557" r="-36765" b="-3279"/>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56" name="Textfeld 106">
                <a:extLst>
                  <a:ext uri="{FF2B5EF4-FFF2-40B4-BE49-F238E27FC236}">
                    <a16:creationId xmlns:a16="http://schemas.microsoft.com/office/drawing/2014/main" id="{B3100801-CA6D-3AFA-7EB5-3AAE04C4077C}"/>
                  </a:ext>
                </a:extLst>
              </p:cNvPr>
              <p:cNvSpPr txBox="1"/>
              <p:nvPr/>
            </p:nvSpPr>
            <p:spPr>
              <a:xfrm>
                <a:off x="8555223" y="2151968"/>
                <a:ext cx="414442" cy="39299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p>
                        <m:sSupPr>
                          <m:ctrlPr>
                            <a:rPr lang="de-AT" i="1">
                              <a:solidFill>
                                <a:srgbClr val="836967"/>
                              </a:solidFill>
                              <a:latin typeface="Cambria Math" panose="02040503050406030204" pitchFamily="18" charset="0"/>
                            </a:rPr>
                          </m:ctrlPr>
                        </m:sSup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e>
                        <m:sup>
                          <m:r>
                            <a:rPr lang="de-AT" i="1">
                              <a:latin typeface="Cambria Math" panose="02040503050406030204" pitchFamily="18" charset="0"/>
                            </a:rPr>
                            <m:t>𝑖</m:t>
                          </m:r>
                          <m:r>
                            <a:rPr lang="de-AT" i="0">
                              <a:latin typeface="Cambria Math" panose="02040503050406030204" pitchFamily="18" charset="0"/>
                            </a:rPr>
                            <m:t>|</m:t>
                          </m:r>
                          <m:r>
                            <a:rPr lang="de-AT" i="1">
                              <a:latin typeface="Cambria Math" panose="02040503050406030204" pitchFamily="18" charset="0"/>
                            </a:rPr>
                            <m:t>𝑗</m:t>
                          </m:r>
                        </m:sup>
                      </m:sSup>
                    </m:oMath>
                  </m:oMathPara>
                </a14:m>
                <a:endParaRPr lang="de-AT" sz="1800" b="0" i="0" u="none" strike="noStrike" kern="1200" cap="none" spc="0" baseline="0" dirty="0">
                  <a:solidFill>
                    <a:srgbClr val="000000"/>
                  </a:solidFill>
                  <a:uFillTx/>
                  <a:latin typeface="Calibri"/>
                </a:endParaRPr>
              </a:p>
            </p:txBody>
          </p:sp>
        </mc:Choice>
        <mc:Fallback xmlns="">
          <p:sp>
            <p:nvSpPr>
              <p:cNvPr id="56" name="Textfeld 106">
                <a:extLst>
                  <a:ext uri="{FF2B5EF4-FFF2-40B4-BE49-F238E27FC236}">
                    <a16:creationId xmlns:a16="http://schemas.microsoft.com/office/drawing/2014/main" id="{B3100801-CA6D-3AFA-7EB5-3AAE04C4077C}"/>
                  </a:ext>
                </a:extLst>
              </p:cNvPr>
              <p:cNvSpPr txBox="1">
                <a:spLocks noRot="1" noChangeAspect="1" noMove="1" noResize="1" noEditPoints="1" noAdjustHandles="1" noChangeArrowheads="1" noChangeShapeType="1" noTextEdit="1"/>
              </p:cNvSpPr>
              <p:nvPr/>
            </p:nvSpPr>
            <p:spPr>
              <a:xfrm>
                <a:off x="8555223" y="2151968"/>
                <a:ext cx="414442" cy="392990"/>
              </a:xfrm>
              <a:prstGeom prst="rect">
                <a:avLst/>
              </a:prstGeom>
              <a:blipFill>
                <a:blip r:embed="rId20"/>
                <a:stretch>
                  <a:fillRect t="-3125" r="-26471" b="-1563"/>
                </a:stretch>
              </a:blipFill>
              <a:ln cap="flat">
                <a:noFill/>
              </a:ln>
            </p:spPr>
            <p:txBody>
              <a:bodyPr/>
              <a:lstStyle/>
              <a:p>
                <a:r>
                  <a:rPr lang="de-AT">
                    <a:noFill/>
                  </a:rPr>
                  <a:t> </a:t>
                </a:r>
              </a:p>
            </p:txBody>
          </p:sp>
        </mc:Fallback>
      </mc:AlternateContent>
      <p:cxnSp>
        <p:nvCxnSpPr>
          <p:cNvPr id="79" name="Verbinder: gewinkelt 78">
            <a:extLst>
              <a:ext uri="{FF2B5EF4-FFF2-40B4-BE49-F238E27FC236}">
                <a16:creationId xmlns:a16="http://schemas.microsoft.com/office/drawing/2014/main" id="{6F264A75-DBE2-059C-5500-5F250F9401CA}"/>
              </a:ext>
            </a:extLst>
          </p:cNvPr>
          <p:cNvCxnSpPr/>
          <p:nvPr/>
        </p:nvCxnSpPr>
        <p:spPr>
          <a:xfrm>
            <a:off x="3147653" y="3150115"/>
            <a:ext cx="668078" cy="269386"/>
          </a:xfrm>
          <a:prstGeom prst="bentConnector3">
            <a:avLst>
              <a:gd name="adj1" fmla="val 993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Verbinder: gewinkelt 82">
            <a:extLst>
              <a:ext uri="{FF2B5EF4-FFF2-40B4-BE49-F238E27FC236}">
                <a16:creationId xmlns:a16="http://schemas.microsoft.com/office/drawing/2014/main" id="{71524A20-D7D7-3D67-0804-43E856626348}"/>
              </a:ext>
            </a:extLst>
          </p:cNvPr>
          <p:cNvCxnSpPr/>
          <p:nvPr/>
        </p:nvCxnSpPr>
        <p:spPr>
          <a:xfrm>
            <a:off x="4881878" y="3164859"/>
            <a:ext cx="668078" cy="269386"/>
          </a:xfrm>
          <a:prstGeom prst="bentConnector3">
            <a:avLst>
              <a:gd name="adj1" fmla="val 993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Verbinder: gewinkelt 83">
            <a:extLst>
              <a:ext uri="{FF2B5EF4-FFF2-40B4-BE49-F238E27FC236}">
                <a16:creationId xmlns:a16="http://schemas.microsoft.com/office/drawing/2014/main" id="{6FA04F5A-399E-3D15-8F03-4BF2D27F8293}"/>
              </a:ext>
            </a:extLst>
          </p:cNvPr>
          <p:cNvCxnSpPr/>
          <p:nvPr/>
        </p:nvCxnSpPr>
        <p:spPr>
          <a:xfrm>
            <a:off x="6524775" y="3233353"/>
            <a:ext cx="668078" cy="269386"/>
          </a:xfrm>
          <a:prstGeom prst="bentConnector3">
            <a:avLst>
              <a:gd name="adj1" fmla="val 9933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22232122-E1BE-0B13-64D1-62761B7A281C}"/>
              </a:ext>
            </a:extLst>
          </p:cNvPr>
          <p:cNvCxnSpPr/>
          <p:nvPr/>
        </p:nvCxnSpPr>
        <p:spPr>
          <a:xfrm>
            <a:off x="10470542" y="3273597"/>
            <a:ext cx="0" cy="895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357957B-8342-1332-4919-8785C722153A}"/>
              </a:ext>
            </a:extLst>
          </p:cNvPr>
          <p:cNvCxnSpPr>
            <a:cxnSpLocks/>
          </p:cNvCxnSpPr>
          <p:nvPr/>
        </p:nvCxnSpPr>
        <p:spPr>
          <a:xfrm>
            <a:off x="9600444" y="5055807"/>
            <a:ext cx="0" cy="161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7DDBD345-28C6-3184-1030-0EF12D68592C}"/>
              </a:ext>
            </a:extLst>
          </p:cNvPr>
          <p:cNvCxnSpPr>
            <a:cxnSpLocks/>
          </p:cNvCxnSpPr>
          <p:nvPr/>
        </p:nvCxnSpPr>
        <p:spPr>
          <a:xfrm>
            <a:off x="10805467" y="6305656"/>
            <a:ext cx="0" cy="371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26F1AC-CD1B-CA3A-C0DD-AE640B9CB3C4}"/>
              </a:ext>
            </a:extLst>
          </p:cNvPr>
          <p:cNvCxnSpPr>
            <a:cxnSpLocks/>
          </p:cNvCxnSpPr>
          <p:nvPr/>
        </p:nvCxnSpPr>
        <p:spPr>
          <a:xfrm>
            <a:off x="7005391" y="4269167"/>
            <a:ext cx="0" cy="2222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2A36DAE1-3C39-B50D-246D-0F2E78FA9019}"/>
              </a:ext>
            </a:extLst>
          </p:cNvPr>
          <p:cNvCxnSpPr>
            <a:cxnSpLocks/>
          </p:cNvCxnSpPr>
          <p:nvPr/>
        </p:nvCxnSpPr>
        <p:spPr>
          <a:xfrm>
            <a:off x="5417593" y="4242704"/>
            <a:ext cx="0" cy="2222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A7BAE7F8-C3F2-BE97-5588-B9274D64653C}"/>
              </a:ext>
            </a:extLst>
          </p:cNvPr>
          <p:cNvCxnSpPr>
            <a:cxnSpLocks/>
          </p:cNvCxnSpPr>
          <p:nvPr/>
        </p:nvCxnSpPr>
        <p:spPr>
          <a:xfrm>
            <a:off x="3967230" y="4169177"/>
            <a:ext cx="0" cy="2222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Verbinder: gewinkelt 97">
            <a:extLst>
              <a:ext uri="{FF2B5EF4-FFF2-40B4-BE49-F238E27FC236}">
                <a16:creationId xmlns:a16="http://schemas.microsoft.com/office/drawing/2014/main" id="{912040C2-F11B-2C52-0F5D-AF6743891412}"/>
              </a:ext>
            </a:extLst>
          </p:cNvPr>
          <p:cNvCxnSpPr>
            <a:cxnSpLocks/>
          </p:cNvCxnSpPr>
          <p:nvPr/>
        </p:nvCxnSpPr>
        <p:spPr>
          <a:xfrm>
            <a:off x="7651475" y="4250421"/>
            <a:ext cx="1655950" cy="155893"/>
          </a:xfrm>
          <a:prstGeom prst="bentConnector3">
            <a:avLst>
              <a:gd name="adj1" fmla="val -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Verbinder: gewinkelt 103">
            <a:extLst>
              <a:ext uri="{FF2B5EF4-FFF2-40B4-BE49-F238E27FC236}">
                <a16:creationId xmlns:a16="http://schemas.microsoft.com/office/drawing/2014/main" id="{0B867301-D43D-7826-5C73-1B681EEF0985}"/>
              </a:ext>
            </a:extLst>
          </p:cNvPr>
          <p:cNvCxnSpPr>
            <a:cxnSpLocks/>
            <a:endCxn id="11" idx="1"/>
          </p:cNvCxnSpPr>
          <p:nvPr/>
        </p:nvCxnSpPr>
        <p:spPr>
          <a:xfrm>
            <a:off x="6012824" y="4230085"/>
            <a:ext cx="3306836" cy="382700"/>
          </a:xfrm>
          <a:prstGeom prst="bentConnector3">
            <a:avLst>
              <a:gd name="adj1" fmla="val -1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Verbinder: gewinkelt 110">
            <a:extLst>
              <a:ext uri="{FF2B5EF4-FFF2-40B4-BE49-F238E27FC236}">
                <a16:creationId xmlns:a16="http://schemas.microsoft.com/office/drawing/2014/main" id="{B7FC2F00-92F8-0E80-BD4D-F01D6EA9C4CE}"/>
              </a:ext>
            </a:extLst>
          </p:cNvPr>
          <p:cNvCxnSpPr>
            <a:cxnSpLocks/>
          </p:cNvCxnSpPr>
          <p:nvPr/>
        </p:nvCxnSpPr>
        <p:spPr>
          <a:xfrm>
            <a:off x="4669838" y="4180288"/>
            <a:ext cx="4643705" cy="764971"/>
          </a:xfrm>
          <a:prstGeom prst="bentConnector3">
            <a:avLst>
              <a:gd name="adj1" fmla="val 3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Verbinder: gewinkelt 120">
            <a:extLst>
              <a:ext uri="{FF2B5EF4-FFF2-40B4-BE49-F238E27FC236}">
                <a16:creationId xmlns:a16="http://schemas.microsoft.com/office/drawing/2014/main" id="{3F6391A7-73F7-EEE6-D683-892D62F17D80}"/>
              </a:ext>
            </a:extLst>
          </p:cNvPr>
          <p:cNvCxnSpPr>
            <a:cxnSpLocks/>
          </p:cNvCxnSpPr>
          <p:nvPr/>
        </p:nvCxnSpPr>
        <p:spPr>
          <a:xfrm rot="16200000" flipV="1">
            <a:off x="7886309" y="2624727"/>
            <a:ext cx="1553474" cy="1443785"/>
          </a:xfrm>
          <a:prstGeom prst="bentConnector3">
            <a:avLst>
              <a:gd name="adj1" fmla="val 999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Gerade Verbindung mit Pfeil 125">
            <a:extLst>
              <a:ext uri="{FF2B5EF4-FFF2-40B4-BE49-F238E27FC236}">
                <a16:creationId xmlns:a16="http://schemas.microsoft.com/office/drawing/2014/main" id="{E97F4DE3-3F6F-7F43-142A-2F18E1D707D9}"/>
              </a:ext>
            </a:extLst>
          </p:cNvPr>
          <p:cNvCxnSpPr/>
          <p:nvPr/>
        </p:nvCxnSpPr>
        <p:spPr>
          <a:xfrm>
            <a:off x="4268972" y="1606398"/>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4FE01AF2-0F4D-7900-DA54-B00599EDED23}"/>
              </a:ext>
            </a:extLst>
          </p:cNvPr>
          <p:cNvCxnSpPr/>
          <p:nvPr/>
        </p:nvCxnSpPr>
        <p:spPr>
          <a:xfrm>
            <a:off x="5436779" y="1620532"/>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27">
            <a:extLst>
              <a:ext uri="{FF2B5EF4-FFF2-40B4-BE49-F238E27FC236}">
                <a16:creationId xmlns:a16="http://schemas.microsoft.com/office/drawing/2014/main" id="{8B097A78-9504-4765-9EF5-7DD1DC74E196}"/>
              </a:ext>
            </a:extLst>
          </p:cNvPr>
          <p:cNvCxnSpPr/>
          <p:nvPr/>
        </p:nvCxnSpPr>
        <p:spPr>
          <a:xfrm>
            <a:off x="6630000" y="1586109"/>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F0DFBC05-05CE-6D05-95E4-FBF7D9A774EC}"/>
              </a:ext>
            </a:extLst>
          </p:cNvPr>
          <p:cNvCxnSpPr/>
          <p:nvPr/>
        </p:nvCxnSpPr>
        <p:spPr>
          <a:xfrm>
            <a:off x="4477059" y="2884397"/>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665F03BF-9457-4171-F871-72B91B35D1FB}"/>
              </a:ext>
            </a:extLst>
          </p:cNvPr>
          <p:cNvCxnSpPr/>
          <p:nvPr/>
        </p:nvCxnSpPr>
        <p:spPr>
          <a:xfrm>
            <a:off x="6017120" y="2941828"/>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Gerade Verbindung mit Pfeil 130">
            <a:extLst>
              <a:ext uri="{FF2B5EF4-FFF2-40B4-BE49-F238E27FC236}">
                <a16:creationId xmlns:a16="http://schemas.microsoft.com/office/drawing/2014/main" id="{9A5FD1DE-8C92-7CF6-1BA7-5A4B72EDE5BA}"/>
              </a:ext>
            </a:extLst>
          </p:cNvPr>
          <p:cNvCxnSpPr/>
          <p:nvPr/>
        </p:nvCxnSpPr>
        <p:spPr>
          <a:xfrm>
            <a:off x="7666242" y="2941828"/>
            <a:ext cx="0" cy="53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2" name="Inhaltsplatzhalter 2">
                <a:extLst>
                  <a:ext uri="{FF2B5EF4-FFF2-40B4-BE49-F238E27FC236}">
                    <a16:creationId xmlns:a16="http://schemas.microsoft.com/office/drawing/2014/main" id="{1DB63B0E-7E80-A0C0-F89F-C53C3F8B62E7}"/>
                  </a:ext>
                </a:extLst>
              </p:cNvPr>
              <p:cNvSpPr txBox="1">
                <a:spLocks/>
              </p:cNvSpPr>
              <p:nvPr/>
            </p:nvSpPr>
            <p:spPr>
              <a:xfrm>
                <a:off x="92996" y="3389422"/>
                <a:ext cx="2897311" cy="34031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de-DE" sz="1600" i="1" dirty="0">
                    <a:latin typeface="Cambria Math" pitchFamily="18"/>
                  </a:rPr>
                  <a:t>p … </a:t>
                </a:r>
                <a:r>
                  <a:rPr lang="de-DE" sz="1600" dirty="0">
                    <a:latin typeface="Cambria Math" pitchFamily="18"/>
                  </a:rPr>
                  <a:t>Markov-Matrix/Modellübergangswahrscheinlichkeit</a:t>
                </a:r>
              </a:p>
              <a:p>
                <a:pPr>
                  <a:lnSpc>
                    <a:spcPct val="80000"/>
                  </a:lnSpc>
                </a:pPr>
                <a14:m>
                  <m:oMath xmlns:m="http://schemas.openxmlformats.org/officeDocument/2006/math">
                    <m:acc>
                      <m:accPr>
                        <m:chr m:val="̂"/>
                        <m:ctrlPr>
                          <a:rPr lang="de-AT" sz="1600" i="1">
                            <a:solidFill>
                              <a:srgbClr val="836967"/>
                            </a:solidFill>
                            <a:latin typeface="Cambria Math" panose="02040503050406030204" pitchFamily="18" charset="0"/>
                          </a:rPr>
                        </m:ctrlPr>
                      </m:accPr>
                      <m:e>
                        <m:r>
                          <a:rPr lang="de-AT" sz="1600" i="1">
                            <a:latin typeface="Cambria Math" panose="02040503050406030204" pitchFamily="18" charset="0"/>
                          </a:rPr>
                          <m:t>𝜇</m:t>
                        </m:r>
                      </m:e>
                    </m:acc>
                  </m:oMath>
                </a14:m>
                <a:r>
                  <a:rPr lang="de-AT" sz="1600" dirty="0"/>
                  <a:t>,</a:t>
                </a:r>
                <a:r>
                  <a:rPr lang="de-AT" sz="1600" dirty="0">
                    <a:solidFill>
                      <a:srgbClr val="836967"/>
                    </a:solidFill>
                  </a:rPr>
                  <a:t> </a:t>
                </a:r>
                <a14:m>
                  <m:oMath xmlns:m="http://schemas.openxmlformats.org/officeDocument/2006/math">
                    <m:sSup>
                      <m:sSupPr>
                        <m:ctrlPr>
                          <a:rPr lang="de-AT" sz="1600" i="1">
                            <a:solidFill>
                              <a:srgbClr val="836967"/>
                            </a:solidFill>
                            <a:latin typeface="Cambria Math" panose="02040503050406030204" pitchFamily="18" charset="0"/>
                          </a:rPr>
                        </m:ctrlPr>
                      </m:sSupPr>
                      <m:e>
                        <m:acc>
                          <m:accPr>
                            <m:chr m:val="̂"/>
                            <m:ctrlPr>
                              <a:rPr lang="de-AT" sz="1600" i="1">
                                <a:solidFill>
                                  <a:srgbClr val="836967"/>
                                </a:solidFill>
                                <a:latin typeface="Cambria Math" panose="02040503050406030204" pitchFamily="18" charset="0"/>
                              </a:rPr>
                            </m:ctrlPr>
                          </m:accPr>
                          <m:e>
                            <m:r>
                              <a:rPr lang="de-AT" sz="1600" i="1">
                                <a:latin typeface="Cambria Math" panose="02040503050406030204" pitchFamily="18" charset="0"/>
                              </a:rPr>
                              <m:t>𝜇</m:t>
                            </m:r>
                          </m:e>
                        </m:acc>
                      </m:e>
                      <m:sup>
                        <m:r>
                          <a:rPr lang="de-AT" sz="1600" i="1">
                            <a:latin typeface="Cambria Math" panose="02040503050406030204" pitchFamily="18" charset="0"/>
                          </a:rPr>
                          <m:t>𝑖</m:t>
                        </m:r>
                        <m:r>
                          <a:rPr lang="de-AT" sz="1600">
                            <a:latin typeface="Cambria Math" panose="02040503050406030204" pitchFamily="18" charset="0"/>
                          </a:rPr>
                          <m:t>|</m:t>
                        </m:r>
                        <m:r>
                          <a:rPr lang="de-AT" sz="1600" i="1">
                            <a:latin typeface="Cambria Math" panose="02040503050406030204" pitchFamily="18" charset="0"/>
                          </a:rPr>
                          <m:t>𝑗</m:t>
                        </m:r>
                      </m:sup>
                    </m:sSup>
                  </m:oMath>
                </a14:m>
                <a:r>
                  <a:rPr lang="de-AT" sz="1600" dirty="0"/>
                  <a:t> … (bedingte) Modellwahrscheinlichkeit</a:t>
                </a:r>
              </a:p>
              <a:p>
                <a:pPr>
                  <a:lnSpc>
                    <a:spcPct val="80000"/>
                  </a:lnSpc>
                </a:pPr>
                <a14:m>
                  <m:oMath xmlns:m="http://schemas.openxmlformats.org/officeDocument/2006/math">
                    <m:sSup>
                      <m:sSupPr>
                        <m:ctrlPr>
                          <a:rPr lang="de-AT" sz="1600" i="1">
                            <a:solidFill>
                              <a:srgbClr val="836967"/>
                            </a:solidFill>
                            <a:latin typeface="Cambria Math" panose="02040503050406030204" pitchFamily="18" charset="0"/>
                          </a:rPr>
                        </m:ctrlPr>
                      </m:sSupPr>
                      <m:e>
                        <m:sSub>
                          <m:sSubPr>
                            <m:ctrlPr>
                              <a:rPr lang="de-AT" sz="1600" i="1">
                                <a:solidFill>
                                  <a:srgbClr val="836967"/>
                                </a:solidFill>
                                <a:latin typeface="Cambria Math" panose="02040503050406030204" pitchFamily="18" charset="0"/>
                              </a:rPr>
                            </m:ctrlPr>
                          </m:sSubPr>
                          <m:e>
                            <m:bar>
                              <m:barPr>
                                <m:ctrlPr>
                                  <a:rPr lang="de-AT" sz="1600" i="1">
                                    <a:solidFill>
                                      <a:srgbClr val="836967"/>
                                    </a:solidFill>
                                    <a:latin typeface="Cambria Math" panose="02040503050406030204" pitchFamily="18" charset="0"/>
                                  </a:rPr>
                                </m:ctrlPr>
                              </m:barPr>
                              <m:e>
                                <m:acc>
                                  <m:accPr>
                                    <m:chr m:val="̂"/>
                                    <m:ctrlPr>
                                      <a:rPr lang="de-AT" sz="1600" i="1">
                                        <a:solidFill>
                                          <a:srgbClr val="836967"/>
                                        </a:solidFill>
                                        <a:latin typeface="Cambria Math" panose="02040503050406030204" pitchFamily="18" charset="0"/>
                                      </a:rPr>
                                    </m:ctrlPr>
                                  </m:accPr>
                                  <m:e>
                                    <m:r>
                                      <a:rPr lang="de-AT" sz="1600" i="1">
                                        <a:latin typeface="Cambria Math" panose="02040503050406030204" pitchFamily="18" charset="0"/>
                                      </a:rPr>
                                      <m:t>𝑥</m:t>
                                    </m:r>
                                  </m:e>
                                </m:acc>
                              </m:e>
                            </m:bar>
                          </m:e>
                          <m:sub>
                            <m:r>
                              <a:rPr lang="de-AT" sz="1600" i="1">
                                <a:latin typeface="Cambria Math" panose="02040503050406030204" pitchFamily="18" charset="0"/>
                              </a:rPr>
                              <m:t>𝑘</m:t>
                            </m:r>
                            <m:r>
                              <a:rPr lang="de-AT" sz="1600">
                                <a:latin typeface="Cambria Math" panose="02040503050406030204" pitchFamily="18" charset="0"/>
                              </a:rPr>
                              <m:t>+1</m:t>
                            </m:r>
                          </m:sub>
                        </m:sSub>
                      </m:e>
                      <m:sup>
                        <m:r>
                          <a:rPr lang="de-AT" sz="1600" i="1">
                            <a:latin typeface="Cambria Math" panose="02040503050406030204" pitchFamily="18" charset="0"/>
                          </a:rPr>
                          <m:t>𝑖</m:t>
                        </m:r>
                      </m:sup>
                    </m:sSup>
                  </m:oMath>
                </a14:m>
                <a:r>
                  <a:rPr lang="de-AT" sz="1600" dirty="0"/>
                  <a:t> … Kalman-Systeme</a:t>
                </a:r>
              </a:p>
              <a:p>
                <a:pPr>
                  <a:lnSpc>
                    <a:spcPct val="80000"/>
                  </a:lnSpc>
                </a:pPr>
                <a14:m>
                  <m:oMath xmlns:m="http://schemas.openxmlformats.org/officeDocument/2006/math">
                    <m:sSup>
                      <m:sSupPr>
                        <m:ctrlPr>
                          <a:rPr lang="de-AT" sz="1600" i="1">
                            <a:solidFill>
                              <a:srgbClr val="836967"/>
                            </a:solidFill>
                            <a:latin typeface="Cambria Math" panose="02040503050406030204" pitchFamily="18" charset="0"/>
                          </a:rPr>
                        </m:ctrlPr>
                      </m:sSupPr>
                      <m:e>
                        <m:r>
                          <a:rPr lang="de-AT" sz="1600" i="1">
                            <a:latin typeface="Cambria Math" panose="02040503050406030204" pitchFamily="18" charset="0"/>
                          </a:rPr>
                          <m:t>𝑍</m:t>
                        </m:r>
                      </m:e>
                      <m:sup>
                        <m:r>
                          <a:rPr lang="de-AT" sz="1600" i="1">
                            <a:latin typeface="Cambria Math" panose="02040503050406030204" pitchFamily="18" charset="0"/>
                          </a:rPr>
                          <m:t>𝑖</m:t>
                        </m:r>
                      </m:sup>
                    </m:sSup>
                  </m:oMath>
                </a14:m>
                <a:r>
                  <a:rPr lang="de-AT" sz="1600" dirty="0"/>
                  <a:t> … Innovationen</a:t>
                </a:r>
              </a:p>
              <a:p>
                <a:pPr>
                  <a:lnSpc>
                    <a:spcPct val="80000"/>
                  </a:lnSpc>
                </a:pPr>
                <a14:m>
                  <m:oMath xmlns:m="http://schemas.openxmlformats.org/officeDocument/2006/math">
                    <m:sSup>
                      <m:sSupPr>
                        <m:ctrlPr>
                          <a:rPr lang="de-AT" sz="1600" i="1">
                            <a:solidFill>
                              <a:srgbClr val="836967"/>
                            </a:solidFill>
                            <a:latin typeface="Cambria Math" panose="02040503050406030204" pitchFamily="18" charset="0"/>
                          </a:rPr>
                        </m:ctrlPr>
                      </m:sSupPr>
                      <m:e>
                        <m:r>
                          <m:rPr>
                            <m:sty m:val="p"/>
                          </m:rPr>
                          <a:rPr lang="de-AT" sz="1600">
                            <a:latin typeface="Cambria Math" panose="02040503050406030204" pitchFamily="18" charset="0"/>
                          </a:rPr>
                          <m:t>Λ</m:t>
                        </m:r>
                      </m:e>
                      <m:sup>
                        <m:r>
                          <a:rPr lang="de-AT" sz="1600" i="1">
                            <a:latin typeface="Cambria Math" panose="02040503050406030204" pitchFamily="18" charset="0"/>
                          </a:rPr>
                          <m:t>𝑖</m:t>
                        </m:r>
                      </m:sup>
                    </m:sSup>
                  </m:oMath>
                </a14:m>
                <a:r>
                  <a:rPr lang="de-AT" sz="1600" dirty="0"/>
                  <a:t> … </a:t>
                </a:r>
                <a:r>
                  <a:rPr lang="de-AT" sz="1600" dirty="0" err="1"/>
                  <a:t>Likelihood</a:t>
                </a:r>
                <a:r>
                  <a:rPr lang="de-AT" sz="1600" dirty="0"/>
                  <a:t> für Kalman-Systeme</a:t>
                </a:r>
              </a:p>
              <a:p>
                <a:pPr lvl="1">
                  <a:lnSpc>
                    <a:spcPct val="80000"/>
                  </a:lnSpc>
                </a:pPr>
                <a:r>
                  <a:rPr lang="de-AT" sz="1600" dirty="0" err="1"/>
                  <a:t>i,j</a:t>
                </a:r>
                <a:r>
                  <a:rPr lang="de-AT" sz="1600" dirty="0"/>
                  <a:t> = WC, L, A</a:t>
                </a:r>
              </a:p>
              <a:p>
                <a:pPr lvl="1">
                  <a:lnSpc>
                    <a:spcPct val="80000"/>
                  </a:lnSpc>
                </a:pPr>
                <a:r>
                  <a:rPr lang="de-AT" sz="1600" dirty="0"/>
                  <a:t>WC… Wien City</a:t>
                </a:r>
              </a:p>
              <a:p>
                <a:pPr lvl="1">
                  <a:lnSpc>
                    <a:spcPct val="80000"/>
                  </a:lnSpc>
                </a:pPr>
                <a:r>
                  <a:rPr lang="de-AT" sz="1600" dirty="0"/>
                  <a:t>L … </a:t>
                </a:r>
                <a:r>
                  <a:rPr lang="de-AT" sz="1600" dirty="0" err="1"/>
                  <a:t>Landstrasse</a:t>
                </a:r>
                <a:endParaRPr lang="de-AT" sz="1600" dirty="0"/>
              </a:p>
              <a:p>
                <a:pPr lvl="1">
                  <a:lnSpc>
                    <a:spcPct val="80000"/>
                  </a:lnSpc>
                </a:pPr>
                <a:r>
                  <a:rPr lang="de-AT" sz="1600" dirty="0"/>
                  <a:t>A … Autobahn</a:t>
                </a:r>
              </a:p>
            </p:txBody>
          </p:sp>
        </mc:Choice>
        <mc:Fallback xmlns="">
          <p:sp>
            <p:nvSpPr>
              <p:cNvPr id="132" name="Inhaltsplatzhalter 2">
                <a:extLst>
                  <a:ext uri="{FF2B5EF4-FFF2-40B4-BE49-F238E27FC236}">
                    <a16:creationId xmlns:a16="http://schemas.microsoft.com/office/drawing/2014/main" id="{1DB63B0E-7E80-A0C0-F89F-C53C3F8B62E7}"/>
                  </a:ext>
                </a:extLst>
              </p:cNvPr>
              <p:cNvSpPr txBox="1">
                <a:spLocks noRot="1" noChangeAspect="1" noMove="1" noResize="1" noEditPoints="1" noAdjustHandles="1" noChangeArrowheads="1" noChangeShapeType="1" noTextEdit="1"/>
              </p:cNvSpPr>
              <p:nvPr/>
            </p:nvSpPr>
            <p:spPr>
              <a:xfrm>
                <a:off x="92996" y="3389422"/>
                <a:ext cx="2897311" cy="3403141"/>
              </a:xfrm>
              <a:prstGeom prst="rect">
                <a:avLst/>
              </a:prstGeom>
              <a:blipFill>
                <a:blip r:embed="rId21"/>
                <a:stretch>
                  <a:fillRect l="-840" t="-2151" b="-3943"/>
                </a:stretch>
              </a:blipFill>
            </p:spPr>
            <p:txBody>
              <a:bodyPr/>
              <a:lstStyle/>
              <a:p>
                <a:r>
                  <a:rPr lang="de-AT">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CDC52B-DBBA-C851-34E2-5422E099BE9A}"/>
              </a:ext>
            </a:extLst>
          </p:cNvPr>
          <p:cNvSpPr>
            <a:spLocks noGrp="1"/>
          </p:cNvSpPr>
          <p:nvPr>
            <p:ph type="title"/>
          </p:nvPr>
        </p:nvSpPr>
        <p:spPr/>
        <p:txBody>
          <a:bodyPr/>
          <a:lstStyle/>
          <a:p>
            <a:r>
              <a:rPr lang="de-DE" dirty="0"/>
              <a:t>Prädiktionsergebnisse</a:t>
            </a:r>
            <a:endParaRPr lang="de-AT" dirty="0"/>
          </a:p>
        </p:txBody>
      </p:sp>
      <p:sp>
        <p:nvSpPr>
          <p:cNvPr id="3" name="Textplatzhalter 2">
            <a:extLst>
              <a:ext uri="{FF2B5EF4-FFF2-40B4-BE49-F238E27FC236}">
                <a16:creationId xmlns:a16="http://schemas.microsoft.com/office/drawing/2014/main" id="{1BF02253-8D90-8A29-72C5-38FB7735C316}"/>
              </a:ext>
            </a:extLst>
          </p:cNvPr>
          <p:cNvSpPr>
            <a:spLocks noGrp="1"/>
          </p:cNvSpPr>
          <p:nvPr>
            <p:ph type="body" idx="1"/>
          </p:nvPr>
        </p:nvSpPr>
        <p:spPr/>
        <p:txBody>
          <a:bodyPr/>
          <a:lstStyle/>
          <a:p>
            <a:r>
              <a:rPr lang="de-DE" dirty="0"/>
              <a:t>IMM mit Datentriplet</a:t>
            </a:r>
          </a:p>
          <a:p>
            <a:r>
              <a:rPr lang="de-DE" dirty="0"/>
              <a:t>Kalman-Filter </a:t>
            </a:r>
            <a:r>
              <a:rPr lang="de-DE" dirty="0" err="1"/>
              <a:t>vs</a:t>
            </a:r>
            <a:r>
              <a:rPr lang="de-DE" dirty="0"/>
              <a:t> IMM mit „</a:t>
            </a:r>
            <a:r>
              <a:rPr lang="de-DE" dirty="0" err="1"/>
              <a:t>WienCity</a:t>
            </a:r>
            <a:r>
              <a:rPr lang="de-DE" dirty="0"/>
              <a:t>“-Daten</a:t>
            </a:r>
          </a:p>
          <a:p>
            <a:r>
              <a:rPr lang="de-DE" dirty="0"/>
              <a:t>Kalman-Filter </a:t>
            </a:r>
            <a:r>
              <a:rPr lang="de-DE" dirty="0" err="1"/>
              <a:t>vs</a:t>
            </a:r>
            <a:r>
              <a:rPr lang="de-DE" dirty="0"/>
              <a:t> IMM mit Datentriplet</a:t>
            </a:r>
            <a:endParaRPr lang="de-AT" dirty="0"/>
          </a:p>
        </p:txBody>
      </p:sp>
    </p:spTree>
    <p:extLst>
      <p:ext uri="{BB962C8B-B14F-4D97-AF65-F5344CB8AC3E}">
        <p14:creationId xmlns:p14="http://schemas.microsoft.com/office/powerpoint/2010/main" val="3986964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A22AAE-ACD3-B584-D2C2-2CF20610008C}"/>
              </a:ext>
            </a:extLst>
          </p:cNvPr>
          <p:cNvSpPr txBox="1">
            <a:spLocks noGrp="1"/>
          </p:cNvSpPr>
          <p:nvPr>
            <p:ph type="title"/>
          </p:nvPr>
        </p:nvSpPr>
        <p:spPr>
          <a:xfrm>
            <a:off x="1142965" y="0"/>
            <a:ext cx="9906069" cy="1143008"/>
          </a:xfrm>
        </p:spPr>
        <p:txBody>
          <a:bodyPr/>
          <a:lstStyle/>
          <a:p>
            <a:pPr lvl="0"/>
            <a:r>
              <a:rPr lang="de-DE" dirty="0"/>
              <a:t>IMM mit Datentriplet </a:t>
            </a:r>
            <a:endParaRPr lang="de-AT"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1D4BF349-CCE5-78D4-2B59-9C3C2AE1D9AC}"/>
                  </a:ext>
                </a:extLst>
              </p:cNvPr>
              <p:cNvSpPr txBox="1">
                <a:spLocks noGrp="1"/>
              </p:cNvSpPr>
              <p:nvPr>
                <p:ph idx="1"/>
              </p:nvPr>
            </p:nvSpPr>
            <p:spPr/>
            <p:txBody>
              <a:bodyPr>
                <a:normAutofit fontScale="70000" lnSpcReduction="20000"/>
              </a:bodyPr>
              <a:lstStyle/>
              <a:p>
                <a:pPr lvl="0"/>
                <a:r>
                  <a:rPr lang="de-DE" dirty="0"/>
                  <a:t>Parameter:</a:t>
                </a:r>
              </a:p>
              <a:p>
                <a:pPr lvl="1"/>
                <a:r>
                  <a:rPr lang="de-DE" dirty="0"/>
                  <a:t>Übergangsmatrix </a:t>
                </a:r>
                <a14:m>
                  <m:oMath xmlns:m="http://schemas.openxmlformats.org/officeDocument/2006/math">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r>
                      <a:rPr lang="de-AT">
                        <a:latin typeface="Cambria Math" panose="02040503050406030204" pitchFamily="18" charset="0"/>
                      </a:rPr>
                      <m:t>=</m:t>
                    </m:r>
                    <m:m>
                      <m:mPr>
                        <m:plcHide m:val="on"/>
                        <m:mcs>
                          <m:mc>
                            <m:mcPr>
                              <m:count m:val="1"/>
                              <m:mcJc m:val="center"/>
                            </m:mcPr>
                          </m:mc>
                        </m:mcs>
                        <m:ctrlPr>
                          <a:rPr lang="de-AT" i="1">
                            <a:solidFill>
                              <a:srgbClr val="836967"/>
                            </a:solidFill>
                            <a:latin typeface="Cambria Math" panose="02040503050406030204" pitchFamily="18" charset="0"/>
                          </a:rPr>
                        </m:ctrlPr>
                      </m:mPr>
                      <m:mr>
                        <m:e>
                          <m:r>
                            <a:rPr lang="de-AT">
                              <a:latin typeface="Cambria Math" panose="02040503050406030204" pitchFamily="18" charset="0"/>
                            </a:rPr>
                            <m:t>.33</m:t>
                          </m:r>
                        </m:e>
                      </m:mr>
                      <m:mr>
                        <m:e>
                          <m:r>
                            <a:rPr lang="de-AT">
                              <a:latin typeface="Cambria Math" panose="02040503050406030204" pitchFamily="18" charset="0"/>
                            </a:rPr>
                            <m:t>.33</m:t>
                          </m:r>
                        </m:e>
                      </m:mr>
                      <m:mr>
                        <m:e>
                          <m:r>
                            <a:rPr lang="de-AT">
                              <a:latin typeface="Cambria Math" panose="02040503050406030204" pitchFamily="18" charset="0"/>
                            </a:rPr>
                            <m:t>.33</m:t>
                          </m:r>
                        </m:e>
                      </m:mr>
                    </m:m>
                  </m:oMath>
                </a14:m>
                <a:endParaRPr lang="de-AT" dirty="0"/>
              </a:p>
              <a:p>
                <a:pPr lvl="1"/>
                <a:endParaRPr lang="de-AT" dirty="0"/>
              </a:p>
              <a:p>
                <a:pPr lvl="1"/>
                <a:r>
                  <a:rPr lang="de-AT" dirty="0"/>
                  <a:t>Markov-Matrix</a:t>
                </a:r>
                <a14:m>
                  <m:oMath xmlns:m="http://schemas.openxmlformats.org/officeDocument/2006/math">
                    <m:r>
                      <a:rPr lang="de-AT" i="1">
                        <a:latin typeface="Cambria Math" panose="02040503050406030204" pitchFamily="18" charset="0"/>
                      </a:rPr>
                      <m:t>𝑝</m:t>
                    </m:r>
                    <m:r>
                      <a:rPr lang="de-AT">
                        <a:latin typeface="Cambria Math" panose="02040503050406030204" pitchFamily="18" charset="0"/>
                      </a:rPr>
                      <m:t>= </m:t>
                    </m:r>
                    <m:m>
                      <m:mPr>
                        <m:plcHide m:val="on"/>
                        <m:mcs>
                          <m:mc>
                            <m:mcPr>
                              <m:count m:val="3"/>
                              <m:mcJc m:val="center"/>
                            </m:mcPr>
                          </m:mc>
                        </m:mcs>
                        <m:ctrlPr>
                          <a:rPr lang="de-AT" i="1">
                            <a:solidFill>
                              <a:srgbClr val="836967"/>
                            </a:solidFill>
                            <a:latin typeface="Cambria Math" panose="02040503050406030204" pitchFamily="18" charset="0"/>
                          </a:rPr>
                        </m:ctrlPr>
                      </m:mPr>
                      <m:mr>
                        <m:e>
                          <m:r>
                            <a:rPr lang="de-AT">
                              <a:latin typeface="Cambria Math" panose="02040503050406030204" pitchFamily="18" charset="0"/>
                            </a:rPr>
                            <m:t>.9</m:t>
                          </m:r>
                          <m:r>
                            <a:rPr lang="de-DE" i="1">
                              <a:latin typeface="Cambria Math" panose="02040503050406030204" pitchFamily="18" charset="0"/>
                            </a:rPr>
                            <m:t>9</m:t>
                          </m:r>
                        </m:e>
                        <m:e>
                          <m:r>
                            <a:rPr lang="de-AT">
                              <a:latin typeface="Cambria Math" panose="02040503050406030204" pitchFamily="18" charset="0"/>
                            </a:rPr>
                            <m:t>.</m:t>
                          </m:r>
                          <m:r>
                            <a:rPr lang="de-DE" i="1">
                              <a:latin typeface="Cambria Math" panose="02040503050406030204" pitchFamily="18" charset="0"/>
                            </a:rPr>
                            <m:t>01</m:t>
                          </m:r>
                        </m:e>
                        <m:e>
                          <m:r>
                            <a:rPr lang="de-AT">
                              <a:latin typeface="Cambria Math" panose="02040503050406030204" pitchFamily="18" charset="0"/>
                            </a:rPr>
                            <m:t>0</m:t>
                          </m:r>
                        </m:e>
                      </m:mr>
                      <m:mr>
                        <m:e>
                          <m:r>
                            <a:rPr lang="de-AT">
                              <a:latin typeface="Cambria Math" panose="02040503050406030204" pitchFamily="18" charset="0"/>
                            </a:rPr>
                            <m:t>.</m:t>
                          </m:r>
                          <m:r>
                            <a:rPr lang="de-DE" i="1">
                              <a:latin typeface="Cambria Math" panose="02040503050406030204" pitchFamily="18" charset="0"/>
                            </a:rPr>
                            <m:t>005</m:t>
                          </m:r>
                        </m:e>
                        <m:e>
                          <m:r>
                            <a:rPr lang="de-AT">
                              <a:latin typeface="Cambria Math" panose="02040503050406030204" pitchFamily="18" charset="0"/>
                            </a:rPr>
                            <m:t>.9</m:t>
                          </m:r>
                          <m:r>
                            <a:rPr lang="de-DE" i="1">
                              <a:latin typeface="Cambria Math" panose="02040503050406030204" pitchFamily="18" charset="0"/>
                            </a:rPr>
                            <m:t>9</m:t>
                          </m:r>
                        </m:e>
                        <m:e>
                          <m:r>
                            <a:rPr lang="de-AT">
                              <a:latin typeface="Cambria Math" panose="02040503050406030204" pitchFamily="18" charset="0"/>
                            </a:rPr>
                            <m:t>.</m:t>
                          </m:r>
                          <m:r>
                            <a:rPr lang="de-DE" i="1">
                              <a:latin typeface="Cambria Math" panose="02040503050406030204" pitchFamily="18" charset="0"/>
                            </a:rPr>
                            <m:t>005</m:t>
                          </m:r>
                        </m:e>
                      </m:mr>
                      <m:mr>
                        <m:e>
                          <m:r>
                            <a:rPr lang="de-AT">
                              <a:latin typeface="Cambria Math" panose="02040503050406030204" pitchFamily="18" charset="0"/>
                            </a:rPr>
                            <m:t>0</m:t>
                          </m:r>
                        </m:e>
                        <m:e>
                          <m:r>
                            <a:rPr lang="de-AT">
                              <a:latin typeface="Cambria Math" panose="02040503050406030204" pitchFamily="18" charset="0"/>
                            </a:rPr>
                            <m:t>.</m:t>
                          </m:r>
                          <m:r>
                            <a:rPr lang="de-DE" i="1">
                              <a:latin typeface="Cambria Math" panose="02040503050406030204" pitchFamily="18" charset="0"/>
                            </a:rPr>
                            <m:t>01</m:t>
                          </m:r>
                        </m:e>
                        <m:e>
                          <m:r>
                            <a:rPr lang="de-AT">
                              <a:latin typeface="Cambria Math" panose="02040503050406030204" pitchFamily="18" charset="0"/>
                            </a:rPr>
                            <m:t>.</m:t>
                          </m:r>
                          <m:r>
                            <a:rPr lang="de-DE" i="1">
                              <a:latin typeface="Cambria Math" panose="02040503050406030204" pitchFamily="18" charset="0"/>
                            </a:rPr>
                            <m:t>99</m:t>
                          </m:r>
                        </m:e>
                      </m:mr>
                    </m:m>
                  </m:oMath>
                </a14:m>
                <a:endParaRPr lang="de-AT" dirty="0"/>
              </a:p>
              <a:p>
                <a:pPr marL="400050" lvl="1" indent="0">
                  <a:buNone/>
                </a:pPr>
                <a:endParaRPr lang="de-AT" dirty="0"/>
              </a:p>
              <a:p>
                <a:pPr lvl="1"/>
                <a:r>
                  <a:rPr lang="de-AT" dirty="0"/>
                  <a:t>Anzahl der Regressoren n = 5 (4 Regressionsschritte)</a:t>
                </a:r>
              </a:p>
              <a:p>
                <a:pPr lvl="1"/>
                <a:r>
                  <a:rPr lang="de-AT" dirty="0"/>
                  <a:t>Prädiktion </a:t>
                </a:r>
                <a:r>
                  <a:rPr lang="de-AT" dirty="0" err="1"/>
                  <a:t>N_pred</a:t>
                </a:r>
                <a:r>
                  <a:rPr lang="de-AT" dirty="0"/>
                  <a:t> = 20 (= </a:t>
                </a:r>
                <a:r>
                  <a:rPr lang="de-AT" dirty="0" err="1"/>
                  <a:t>N_pred</a:t>
                </a:r>
                <a:r>
                  <a:rPr lang="de-AT" dirty="0"/>
                  <a:t> – n = 15)</a:t>
                </a:r>
              </a:p>
              <a:p>
                <a:pPr lvl="1"/>
                <a:r>
                  <a:rPr lang="de-AT" dirty="0"/>
                  <a:t>Rauschkovarianzen</a:t>
                </a:r>
              </a:p>
              <a:p>
                <a:pPr lvl="2"/>
                <a:r>
                  <a:rPr lang="de-AT" dirty="0"/>
                  <a:t>WC: R = </a:t>
                </a:r>
                <a:r>
                  <a:rPr lang="de-AT" dirty="0" err="1"/>
                  <a:t>diag</a:t>
                </a:r>
                <a:r>
                  <a:rPr lang="de-AT" dirty="0"/>
                  <a:t>([1 1 1]), Q = </a:t>
                </a:r>
                <a:r>
                  <a:rPr lang="de-AT" dirty="0" err="1"/>
                  <a:t>diag</a:t>
                </a:r>
                <a:r>
                  <a:rPr lang="de-AT" dirty="0"/>
                  <a:t>([1])</a:t>
                </a:r>
              </a:p>
              <a:p>
                <a:pPr lvl="2"/>
                <a:r>
                  <a:rPr lang="de-AT" dirty="0"/>
                  <a:t>L: R = </a:t>
                </a:r>
                <a:r>
                  <a:rPr lang="de-AT" dirty="0" err="1"/>
                  <a:t>diag</a:t>
                </a:r>
                <a:r>
                  <a:rPr lang="de-AT" dirty="0"/>
                  <a:t>([1 1 1]), Q = </a:t>
                </a:r>
                <a:r>
                  <a:rPr lang="de-AT" dirty="0" err="1"/>
                  <a:t>diag</a:t>
                </a:r>
                <a:r>
                  <a:rPr lang="de-AT" dirty="0"/>
                  <a:t>([1])</a:t>
                </a:r>
              </a:p>
              <a:p>
                <a:pPr lvl="2"/>
                <a:r>
                  <a:rPr lang="de-AT" dirty="0"/>
                  <a:t>A: R = </a:t>
                </a:r>
                <a:r>
                  <a:rPr lang="de-AT" dirty="0" err="1"/>
                  <a:t>diag</a:t>
                </a:r>
                <a:r>
                  <a:rPr lang="de-AT" dirty="0"/>
                  <a:t>([1 1 1]), Q = </a:t>
                </a:r>
                <a:r>
                  <a:rPr lang="de-AT" dirty="0" err="1"/>
                  <a:t>diag</a:t>
                </a:r>
                <a:r>
                  <a:rPr lang="de-AT" dirty="0"/>
                  <a:t>([1])</a:t>
                </a:r>
              </a:p>
              <a:p>
                <a:pPr lvl="1"/>
                <a:r>
                  <a:rPr lang="de-AT" dirty="0"/>
                  <a:t>Datenteilung VW Passat </a:t>
                </a:r>
                <a:r>
                  <a:rPr lang="de-AT" dirty="0" err="1"/>
                  <a:t>SDriver</a:t>
                </a:r>
                <a:r>
                  <a:rPr lang="de-AT" dirty="0"/>
                  <a:t> : 1/3 Wien City, 1/3 </a:t>
                </a:r>
                <a:r>
                  <a:rPr lang="de-AT" dirty="0" err="1"/>
                  <a:t>Landstrasse</a:t>
                </a:r>
                <a:r>
                  <a:rPr lang="de-AT" dirty="0"/>
                  <a:t>, 1/3 Autobahn</a:t>
                </a:r>
              </a:p>
            </p:txBody>
          </p:sp>
        </mc:Choice>
        <mc:Fallback>
          <p:sp>
            <p:nvSpPr>
              <p:cNvPr id="3" name="Inhaltsplatzhalter 2">
                <a:extLst>
                  <a:ext uri="{FF2B5EF4-FFF2-40B4-BE49-F238E27FC236}">
                    <a16:creationId xmlns:a16="http://schemas.microsoft.com/office/drawing/2014/main" id="{1D4BF349-CCE5-78D4-2B59-9C3C2AE1D9AC}"/>
                  </a:ext>
                </a:extLst>
              </p:cNvPr>
              <p:cNvSpPr txBox="1">
                <a:spLocks noGrp="1" noRot="1" noChangeAspect="1" noMove="1" noResize="1" noEditPoints="1" noAdjustHandles="1" noChangeArrowheads="1" noChangeShapeType="1" noTextEdit="1"/>
              </p:cNvSpPr>
              <p:nvPr>
                <p:ph idx="1"/>
              </p:nvPr>
            </p:nvSpPr>
            <p:spPr>
              <a:blipFill>
                <a:blip r:embed="rId2"/>
                <a:stretch>
                  <a:fillRect l="-369" t="-2058"/>
                </a:stretch>
              </a:blipFill>
            </p:spPr>
            <p:txBody>
              <a:bodyPr/>
              <a:lstStyle/>
              <a:p>
                <a:r>
                  <a:rPr lang="de-AT">
                    <a:noFill/>
                  </a:rPr>
                  <a:t> </a:t>
                </a:r>
              </a:p>
            </p:txBody>
          </p:sp>
        </mc:Fallback>
      </mc:AlternateContent>
      <p:sp>
        <p:nvSpPr>
          <p:cNvPr id="4" name="Rechteck 3">
            <a:extLst>
              <a:ext uri="{FF2B5EF4-FFF2-40B4-BE49-F238E27FC236}">
                <a16:creationId xmlns:a16="http://schemas.microsoft.com/office/drawing/2014/main" id="{48FB415E-71AC-452F-A7D2-5685C80AB628}"/>
              </a:ext>
            </a:extLst>
          </p:cNvPr>
          <p:cNvSpPr/>
          <p:nvPr/>
        </p:nvSpPr>
        <p:spPr>
          <a:xfrm>
            <a:off x="1142966" y="1475166"/>
            <a:ext cx="10123284" cy="923330"/>
          </a:xfrm>
          <a:prstGeom prst="rect">
            <a:avLst/>
          </a:prstGeom>
        </p:spPr>
        <p:txBody>
          <a:bodyPr wrap="none">
            <a:spAutoFit/>
          </a:bodyPr>
          <a:lstStyle/>
          <a:p>
            <a:r>
              <a:rPr lang="de-DE" dirty="0">
                <a:solidFill>
                  <a:srgbClr val="FF0000"/>
                </a:solidFill>
              </a:rPr>
              <a:t>Simulation Szenario :	Untersuchung der Prädiktionsgüte des </a:t>
            </a:r>
            <a:r>
              <a:rPr lang="de-DE" dirty="0" err="1">
                <a:solidFill>
                  <a:srgbClr val="FF0000"/>
                </a:solidFill>
              </a:rPr>
              <a:t>Interacting</a:t>
            </a:r>
            <a:r>
              <a:rPr lang="de-DE" dirty="0">
                <a:solidFill>
                  <a:srgbClr val="FF0000"/>
                </a:solidFill>
              </a:rPr>
              <a:t> Multiple Models bei </a:t>
            </a:r>
          </a:p>
          <a:p>
            <a:r>
              <a:rPr lang="de-DE" dirty="0">
                <a:solidFill>
                  <a:srgbClr val="FF0000"/>
                </a:solidFill>
              </a:rPr>
              <a:t>			Zwischenschaltung zwischen den drei Straßentypen</a:t>
            </a:r>
          </a:p>
          <a:p>
            <a:r>
              <a:rPr lang="de-DE" dirty="0">
                <a:solidFill>
                  <a:srgbClr val="FF0000"/>
                </a:solidFill>
              </a:rPr>
              <a:t>			„</a:t>
            </a:r>
            <a:r>
              <a:rPr lang="de-DE" dirty="0" err="1">
                <a:solidFill>
                  <a:srgbClr val="FF0000"/>
                </a:solidFill>
              </a:rPr>
              <a:t>WienCity</a:t>
            </a:r>
            <a:r>
              <a:rPr lang="de-DE" dirty="0">
                <a:solidFill>
                  <a:srgbClr val="FF0000"/>
                </a:solidFill>
              </a:rPr>
              <a:t>“, „Landstraße“ und „Autobahn“</a:t>
            </a:r>
            <a:endParaRPr lang="de-AT"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A1E485-A956-43B1-A5B2-921DE59A0F85}"/>
              </a:ext>
            </a:extLst>
          </p:cNvPr>
          <p:cNvSpPr>
            <a:spLocks noGrp="1"/>
          </p:cNvSpPr>
          <p:nvPr>
            <p:ph type="title"/>
          </p:nvPr>
        </p:nvSpPr>
        <p:spPr>
          <a:xfrm>
            <a:off x="1142967" y="-27384"/>
            <a:ext cx="9906069" cy="1143008"/>
          </a:xfrm>
        </p:spPr>
        <p:txBody>
          <a:bodyPr/>
          <a:lstStyle/>
          <a:p>
            <a:r>
              <a:rPr lang="de-DE" dirty="0"/>
              <a:t>IMM mit Datentriplet</a:t>
            </a:r>
            <a:endParaRPr lang="de-AT" dirty="0"/>
          </a:p>
        </p:txBody>
      </p:sp>
      <p:pic>
        <p:nvPicPr>
          <p:cNvPr id="5" name="Grafik 4">
            <a:extLst>
              <a:ext uri="{FF2B5EF4-FFF2-40B4-BE49-F238E27FC236}">
                <a16:creationId xmlns:a16="http://schemas.microsoft.com/office/drawing/2014/main" id="{63AC8E57-6CFD-4EEF-A831-76B1009BB824}"/>
              </a:ext>
            </a:extLst>
          </p:cNvPr>
          <p:cNvPicPr>
            <a:picLocks noChangeAspect="1"/>
          </p:cNvPicPr>
          <p:nvPr/>
        </p:nvPicPr>
        <p:blipFill rotWithShape="1">
          <a:blip r:embed="rId2"/>
          <a:srcRect l="7500" t="11318" r="5814" b="7287"/>
          <a:stretch/>
        </p:blipFill>
        <p:spPr>
          <a:xfrm>
            <a:off x="4130090" y="1303040"/>
            <a:ext cx="4280545" cy="2260852"/>
          </a:xfrm>
          <a:prstGeom prst="rect">
            <a:avLst/>
          </a:prstGeom>
        </p:spPr>
      </p:pic>
      <p:pic>
        <p:nvPicPr>
          <p:cNvPr id="6" name="Grafik 5">
            <a:extLst>
              <a:ext uri="{FF2B5EF4-FFF2-40B4-BE49-F238E27FC236}">
                <a16:creationId xmlns:a16="http://schemas.microsoft.com/office/drawing/2014/main" id="{9ABBEB7B-BA0E-47EB-B7F9-F7B71A44EADA}"/>
              </a:ext>
            </a:extLst>
          </p:cNvPr>
          <p:cNvPicPr>
            <a:picLocks noChangeAspect="1"/>
          </p:cNvPicPr>
          <p:nvPr/>
        </p:nvPicPr>
        <p:blipFill rotWithShape="1">
          <a:blip r:embed="rId3"/>
          <a:srcRect l="7674" t="11317" r="5116" b="8062"/>
          <a:stretch/>
        </p:blipFill>
        <p:spPr>
          <a:xfrm>
            <a:off x="-71314" y="1296495"/>
            <a:ext cx="4355799" cy="2265016"/>
          </a:xfrm>
          <a:prstGeom prst="rect">
            <a:avLst/>
          </a:prstGeom>
        </p:spPr>
      </p:pic>
      <p:pic>
        <p:nvPicPr>
          <p:cNvPr id="7" name="Grafik 6">
            <a:extLst>
              <a:ext uri="{FF2B5EF4-FFF2-40B4-BE49-F238E27FC236}">
                <a16:creationId xmlns:a16="http://schemas.microsoft.com/office/drawing/2014/main" id="{7E5E4373-7D1E-44A8-993C-BA6E90C61761}"/>
              </a:ext>
            </a:extLst>
          </p:cNvPr>
          <p:cNvPicPr>
            <a:picLocks noChangeAspect="1"/>
          </p:cNvPicPr>
          <p:nvPr/>
        </p:nvPicPr>
        <p:blipFill rotWithShape="1">
          <a:blip r:embed="rId4"/>
          <a:srcRect l="7413" t="10699" r="5204" b="8837"/>
          <a:stretch/>
        </p:blipFill>
        <p:spPr>
          <a:xfrm>
            <a:off x="3178158" y="3539659"/>
            <a:ext cx="5835683" cy="3022674"/>
          </a:xfrm>
          <a:prstGeom prst="rect">
            <a:avLst/>
          </a:prstGeom>
        </p:spPr>
      </p:pic>
      <p:pic>
        <p:nvPicPr>
          <p:cNvPr id="8" name="Grafik 7">
            <a:extLst>
              <a:ext uri="{FF2B5EF4-FFF2-40B4-BE49-F238E27FC236}">
                <a16:creationId xmlns:a16="http://schemas.microsoft.com/office/drawing/2014/main" id="{646354A1-FB90-4D4B-BEB1-3E5DE641FEBC}"/>
              </a:ext>
            </a:extLst>
          </p:cNvPr>
          <p:cNvPicPr>
            <a:picLocks noChangeAspect="1"/>
          </p:cNvPicPr>
          <p:nvPr/>
        </p:nvPicPr>
        <p:blipFill rotWithShape="1">
          <a:blip r:embed="rId5"/>
          <a:srcRect l="8024" t="10853" r="6163" b="7131"/>
          <a:stretch/>
        </p:blipFill>
        <p:spPr>
          <a:xfrm>
            <a:off x="8256240" y="1296495"/>
            <a:ext cx="4064207" cy="2184925"/>
          </a:xfrm>
          <a:prstGeom prst="rect">
            <a:avLst/>
          </a:prstGeom>
        </p:spPr>
      </p:pic>
      <p:sp>
        <p:nvSpPr>
          <p:cNvPr id="9" name="Rechteck 8">
            <a:extLst>
              <a:ext uri="{FF2B5EF4-FFF2-40B4-BE49-F238E27FC236}">
                <a16:creationId xmlns:a16="http://schemas.microsoft.com/office/drawing/2014/main" id="{BEE62DE6-BE4B-FE75-63A3-21739E80CD76}"/>
              </a:ext>
            </a:extLst>
          </p:cNvPr>
          <p:cNvSpPr/>
          <p:nvPr/>
        </p:nvSpPr>
        <p:spPr>
          <a:xfrm>
            <a:off x="1015058" y="6519446"/>
            <a:ext cx="10161884" cy="338554"/>
          </a:xfrm>
          <a:prstGeom prst="rect">
            <a:avLst/>
          </a:prstGeom>
        </p:spPr>
        <p:txBody>
          <a:bodyPr wrap="none">
            <a:spAutoFit/>
          </a:bodyPr>
          <a:lstStyle/>
          <a:p>
            <a:r>
              <a:rPr lang="de-DE" sz="1600" dirty="0"/>
              <a:t>Figure: </a:t>
            </a:r>
            <a:r>
              <a:rPr lang="de-DE" sz="1600" i="1" dirty="0"/>
              <a:t>oben - </a:t>
            </a:r>
            <a:r>
              <a:rPr lang="de-DE" sz="1600" dirty="0"/>
              <a:t>IMM (</a:t>
            </a:r>
            <a:r>
              <a:rPr lang="de-DE" sz="1600" dirty="0" err="1"/>
              <a:t>velocity</a:t>
            </a:r>
            <a:r>
              <a:rPr lang="de-DE" sz="1600" dirty="0"/>
              <a:t>, power, </a:t>
            </a:r>
            <a:r>
              <a:rPr lang="de-DE" sz="1600" dirty="0" err="1"/>
              <a:t>acceleration</a:t>
            </a:r>
            <a:r>
              <a:rPr lang="de-DE" sz="1600" dirty="0"/>
              <a:t>) in drei Intervallen;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318938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D26A181-4463-42A1-8D7A-FC15D55D22DE}"/>
              </a:ext>
            </a:extLst>
          </p:cNvPr>
          <p:cNvPicPr>
            <a:picLocks noChangeAspect="1"/>
          </p:cNvPicPr>
          <p:nvPr/>
        </p:nvPicPr>
        <p:blipFill rotWithShape="1">
          <a:blip r:embed="rId2"/>
          <a:srcRect l="15387" t="12249" r="13622" b="13953"/>
          <a:stretch/>
        </p:blipFill>
        <p:spPr>
          <a:xfrm>
            <a:off x="0" y="527202"/>
            <a:ext cx="5665393" cy="3312834"/>
          </a:xfrm>
          <a:prstGeom prst="rect">
            <a:avLst/>
          </a:prstGeom>
        </p:spPr>
      </p:pic>
      <p:pic>
        <p:nvPicPr>
          <p:cNvPr id="6" name="Grafik 5">
            <a:extLst>
              <a:ext uri="{FF2B5EF4-FFF2-40B4-BE49-F238E27FC236}">
                <a16:creationId xmlns:a16="http://schemas.microsoft.com/office/drawing/2014/main" id="{2669751B-F60F-41A0-B0FB-9C29B008FF9F}"/>
              </a:ext>
            </a:extLst>
          </p:cNvPr>
          <p:cNvPicPr>
            <a:picLocks noChangeAspect="1"/>
          </p:cNvPicPr>
          <p:nvPr/>
        </p:nvPicPr>
        <p:blipFill rotWithShape="1">
          <a:blip r:embed="rId3"/>
          <a:srcRect l="15354" t="12713" r="13100" b="14264"/>
          <a:stretch/>
        </p:blipFill>
        <p:spPr>
          <a:xfrm>
            <a:off x="6096000" y="576892"/>
            <a:ext cx="5665391" cy="3252590"/>
          </a:xfrm>
          <a:prstGeom prst="rect">
            <a:avLst/>
          </a:prstGeom>
        </p:spPr>
      </p:pic>
      <p:pic>
        <p:nvPicPr>
          <p:cNvPr id="7" name="Grafik 6">
            <a:extLst>
              <a:ext uri="{FF2B5EF4-FFF2-40B4-BE49-F238E27FC236}">
                <a16:creationId xmlns:a16="http://schemas.microsoft.com/office/drawing/2014/main" id="{2AEED90F-01DB-4241-82F4-AC52E6F15CA2}"/>
              </a:ext>
            </a:extLst>
          </p:cNvPr>
          <p:cNvPicPr>
            <a:picLocks noChangeAspect="1"/>
          </p:cNvPicPr>
          <p:nvPr/>
        </p:nvPicPr>
        <p:blipFill rotWithShape="1">
          <a:blip r:embed="rId4"/>
          <a:srcRect l="14651" t="12403" r="12006" b="14418"/>
          <a:stretch/>
        </p:blipFill>
        <p:spPr>
          <a:xfrm>
            <a:off x="2937434" y="3678375"/>
            <a:ext cx="5665391" cy="3179625"/>
          </a:xfrm>
          <a:prstGeom prst="rect">
            <a:avLst/>
          </a:prstGeom>
        </p:spPr>
      </p:pic>
      <p:sp>
        <p:nvSpPr>
          <p:cNvPr id="8" name="Titel 1">
            <a:extLst>
              <a:ext uri="{FF2B5EF4-FFF2-40B4-BE49-F238E27FC236}">
                <a16:creationId xmlns:a16="http://schemas.microsoft.com/office/drawing/2014/main" id="{0C74A1AC-A87F-03AB-ED57-F602D84E0C1A}"/>
              </a:ext>
            </a:extLst>
          </p:cNvPr>
          <p:cNvSpPr>
            <a:spLocks noGrp="1"/>
          </p:cNvSpPr>
          <p:nvPr>
            <p:ph type="title"/>
          </p:nvPr>
        </p:nvSpPr>
        <p:spPr>
          <a:xfrm>
            <a:off x="1143000" y="-26988"/>
            <a:ext cx="9906000" cy="1143001"/>
          </a:xfrm>
        </p:spPr>
        <p:txBody>
          <a:bodyPr/>
          <a:lstStyle/>
          <a:p>
            <a:r>
              <a:rPr lang="de-DE" dirty="0"/>
              <a:t>IMM mit Datentriplet</a:t>
            </a:r>
            <a:endParaRPr lang="de-AT" dirty="0"/>
          </a:p>
        </p:txBody>
      </p:sp>
    </p:spTree>
    <p:extLst>
      <p:ext uri="{BB962C8B-B14F-4D97-AF65-F5344CB8AC3E}">
        <p14:creationId xmlns:p14="http://schemas.microsoft.com/office/powerpoint/2010/main" val="205260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AD4DC1-02AC-E9A1-2629-F4A86B2D1CF3}"/>
              </a:ext>
            </a:extLst>
          </p:cNvPr>
          <p:cNvSpPr txBox="1">
            <a:spLocks noGrp="1"/>
          </p:cNvSpPr>
          <p:nvPr>
            <p:ph type="title"/>
          </p:nvPr>
        </p:nvSpPr>
        <p:spPr>
          <a:xfrm>
            <a:off x="983432" y="44624"/>
            <a:ext cx="9906069" cy="1143008"/>
          </a:xfrm>
        </p:spPr>
        <p:txBody>
          <a:bodyPr/>
          <a:lstStyle/>
          <a:p>
            <a:pPr lvl="0"/>
            <a:r>
              <a:rPr lang="de-DE" dirty="0"/>
              <a:t>Kalman-Filter </a:t>
            </a:r>
            <a:r>
              <a:rPr lang="de-DE" dirty="0" err="1"/>
              <a:t>vs</a:t>
            </a:r>
            <a:r>
              <a:rPr lang="de-DE" dirty="0"/>
              <a:t> IMM mit „</a:t>
            </a:r>
            <a:r>
              <a:rPr lang="de-DE" dirty="0" err="1"/>
              <a:t>WienCity</a:t>
            </a:r>
            <a:r>
              <a:rPr lang="de-DE" dirty="0"/>
              <a:t>“-Daten</a:t>
            </a:r>
            <a:endParaRPr lang="de-AT"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85748D06-1333-914B-1EE0-B857C25389A2}"/>
                  </a:ext>
                </a:extLst>
              </p:cNvPr>
              <p:cNvSpPr txBox="1">
                <a:spLocks noGrp="1"/>
              </p:cNvSpPr>
              <p:nvPr>
                <p:ph idx="1"/>
              </p:nvPr>
            </p:nvSpPr>
            <p:spPr/>
            <p:txBody>
              <a:bodyPr/>
              <a:lstStyle/>
              <a:p>
                <a:pPr lvl="0"/>
                <a:r>
                  <a:rPr lang="de-DE" dirty="0"/>
                  <a:t>Übergangsmatrix </a:t>
                </a:r>
                <a14:m>
                  <m:oMath xmlns:m="http://schemas.openxmlformats.org/officeDocument/2006/math">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𝜇</m:t>
                        </m:r>
                      </m:e>
                    </m:acc>
                    <m:r>
                      <a:rPr lang="de-AT">
                        <a:latin typeface="Cambria Math" panose="02040503050406030204" pitchFamily="18" charset="0"/>
                      </a:rPr>
                      <m:t>=</m:t>
                    </m:r>
                    <m:m>
                      <m:mPr>
                        <m:plcHide m:val="on"/>
                        <m:mcs>
                          <m:mc>
                            <m:mcPr>
                              <m:count m:val="1"/>
                              <m:mcJc m:val="center"/>
                            </m:mcPr>
                          </m:mc>
                        </m:mcs>
                        <m:ctrlPr>
                          <a:rPr lang="de-AT" i="1">
                            <a:solidFill>
                              <a:srgbClr val="836967"/>
                            </a:solidFill>
                            <a:latin typeface="Cambria Math" panose="02040503050406030204" pitchFamily="18" charset="0"/>
                          </a:rPr>
                        </m:ctrlPr>
                      </m:mPr>
                      <m:mr>
                        <m:e>
                          <m:r>
                            <a:rPr lang="de-AT">
                              <a:latin typeface="Cambria Math" panose="02040503050406030204" pitchFamily="18" charset="0"/>
                            </a:rPr>
                            <m:t>.33</m:t>
                          </m:r>
                        </m:e>
                      </m:mr>
                      <m:mr>
                        <m:e>
                          <m:r>
                            <a:rPr lang="de-AT">
                              <a:latin typeface="Cambria Math" panose="02040503050406030204" pitchFamily="18" charset="0"/>
                            </a:rPr>
                            <m:t>.33</m:t>
                          </m:r>
                        </m:e>
                      </m:mr>
                      <m:mr>
                        <m:e>
                          <m:r>
                            <a:rPr lang="de-AT">
                              <a:latin typeface="Cambria Math" panose="02040503050406030204" pitchFamily="18" charset="0"/>
                            </a:rPr>
                            <m:t>.33</m:t>
                          </m:r>
                        </m:e>
                      </m:mr>
                    </m:m>
                  </m:oMath>
                </a14:m>
                <a:endParaRPr lang="de-AT" dirty="0"/>
              </a:p>
              <a:p>
                <a:pPr lvl="0"/>
                <a:r>
                  <a:rPr lang="de-AT" dirty="0"/>
                  <a:t>Markov-Matrix </a:t>
                </a:r>
                <a14:m>
                  <m:oMath xmlns:m="http://schemas.openxmlformats.org/officeDocument/2006/math">
                    <m:r>
                      <a:rPr lang="de-AT" i="1">
                        <a:latin typeface="Cambria Math" panose="02040503050406030204" pitchFamily="18" charset="0"/>
                      </a:rPr>
                      <m:t>𝑝</m:t>
                    </m:r>
                    <m:r>
                      <a:rPr lang="de-AT">
                        <a:latin typeface="Cambria Math" panose="02040503050406030204" pitchFamily="18" charset="0"/>
                      </a:rPr>
                      <m:t>= </m:t>
                    </m:r>
                    <m:m>
                      <m:mPr>
                        <m:plcHide m:val="on"/>
                        <m:mcs>
                          <m:mc>
                            <m:mcPr>
                              <m:count m:val="3"/>
                              <m:mcJc m:val="center"/>
                            </m:mcPr>
                          </m:mc>
                        </m:mcs>
                        <m:ctrlPr>
                          <a:rPr lang="de-AT" i="1">
                            <a:solidFill>
                              <a:srgbClr val="836967"/>
                            </a:solidFill>
                            <a:latin typeface="Cambria Math" panose="02040503050406030204" pitchFamily="18" charset="0"/>
                          </a:rPr>
                        </m:ctrlPr>
                      </m:mPr>
                      <m:mr>
                        <m:e>
                          <m:r>
                            <a:rPr lang="de-AT">
                              <a:latin typeface="Cambria Math" panose="02040503050406030204" pitchFamily="18" charset="0"/>
                            </a:rPr>
                            <m:t>.9</m:t>
                          </m:r>
                          <m:r>
                            <a:rPr lang="de-DE" i="1">
                              <a:latin typeface="Cambria Math" panose="02040503050406030204" pitchFamily="18" charset="0"/>
                            </a:rPr>
                            <m:t>9</m:t>
                          </m:r>
                        </m:e>
                        <m:e>
                          <m:r>
                            <a:rPr lang="de-AT">
                              <a:latin typeface="Cambria Math" panose="02040503050406030204" pitchFamily="18" charset="0"/>
                            </a:rPr>
                            <m:t>.</m:t>
                          </m:r>
                          <m:r>
                            <a:rPr lang="de-DE" i="1">
                              <a:latin typeface="Cambria Math" panose="02040503050406030204" pitchFamily="18" charset="0"/>
                            </a:rPr>
                            <m:t>01</m:t>
                          </m:r>
                        </m:e>
                        <m:e>
                          <m:r>
                            <a:rPr lang="de-AT">
                              <a:latin typeface="Cambria Math" panose="02040503050406030204" pitchFamily="18" charset="0"/>
                            </a:rPr>
                            <m:t>0</m:t>
                          </m:r>
                        </m:e>
                      </m:mr>
                      <m:mr>
                        <m:e>
                          <m:r>
                            <a:rPr lang="de-AT">
                              <a:latin typeface="Cambria Math" panose="02040503050406030204" pitchFamily="18" charset="0"/>
                            </a:rPr>
                            <m:t>.</m:t>
                          </m:r>
                          <m:r>
                            <a:rPr lang="de-DE" i="1">
                              <a:latin typeface="Cambria Math" panose="02040503050406030204" pitchFamily="18" charset="0"/>
                            </a:rPr>
                            <m:t>005</m:t>
                          </m:r>
                        </m:e>
                        <m:e>
                          <m:r>
                            <a:rPr lang="de-AT">
                              <a:latin typeface="Cambria Math" panose="02040503050406030204" pitchFamily="18" charset="0"/>
                            </a:rPr>
                            <m:t>.9</m:t>
                          </m:r>
                          <m:r>
                            <a:rPr lang="de-DE" i="1">
                              <a:latin typeface="Cambria Math" panose="02040503050406030204" pitchFamily="18" charset="0"/>
                            </a:rPr>
                            <m:t>9</m:t>
                          </m:r>
                        </m:e>
                        <m:e>
                          <m:r>
                            <a:rPr lang="de-AT">
                              <a:latin typeface="Cambria Math" panose="02040503050406030204" pitchFamily="18" charset="0"/>
                            </a:rPr>
                            <m:t>.</m:t>
                          </m:r>
                          <m:r>
                            <a:rPr lang="de-DE" i="1">
                              <a:latin typeface="Cambria Math" panose="02040503050406030204" pitchFamily="18" charset="0"/>
                            </a:rPr>
                            <m:t>005</m:t>
                          </m:r>
                        </m:e>
                      </m:mr>
                      <m:mr>
                        <m:e>
                          <m:r>
                            <a:rPr lang="de-AT">
                              <a:latin typeface="Cambria Math" panose="02040503050406030204" pitchFamily="18" charset="0"/>
                            </a:rPr>
                            <m:t>0</m:t>
                          </m:r>
                        </m:e>
                        <m:e>
                          <m:r>
                            <a:rPr lang="de-AT">
                              <a:latin typeface="Cambria Math" panose="02040503050406030204" pitchFamily="18" charset="0"/>
                            </a:rPr>
                            <m:t>.</m:t>
                          </m:r>
                          <m:r>
                            <a:rPr lang="de-DE" i="1">
                              <a:latin typeface="Cambria Math" panose="02040503050406030204" pitchFamily="18" charset="0"/>
                            </a:rPr>
                            <m:t>01</m:t>
                          </m:r>
                        </m:e>
                        <m:e>
                          <m:r>
                            <a:rPr lang="de-AT">
                              <a:latin typeface="Cambria Math" panose="02040503050406030204" pitchFamily="18" charset="0"/>
                            </a:rPr>
                            <m:t>.</m:t>
                          </m:r>
                          <m:r>
                            <a:rPr lang="de-DE" i="1">
                              <a:latin typeface="Cambria Math" panose="02040503050406030204" pitchFamily="18" charset="0"/>
                            </a:rPr>
                            <m:t>99</m:t>
                          </m:r>
                        </m:e>
                      </m:mr>
                    </m:m>
                  </m:oMath>
                </a14:m>
                <a:endParaRPr lang="de-AT" dirty="0"/>
              </a:p>
              <a:p>
                <a:pPr lvl="0"/>
                <a:r>
                  <a:rPr lang="de-AT" dirty="0"/>
                  <a:t>Anzahl der Regressoren n = 5 (4 Regressionsschritte)</a:t>
                </a:r>
              </a:p>
              <a:p>
                <a:pPr lvl="0"/>
                <a:r>
                  <a:rPr lang="de-AT" dirty="0"/>
                  <a:t>Prädiktion </a:t>
                </a:r>
                <a:r>
                  <a:rPr lang="de-AT" dirty="0" err="1"/>
                  <a:t>N_pred</a:t>
                </a:r>
                <a:r>
                  <a:rPr lang="de-AT" dirty="0"/>
                  <a:t> = 20 (= </a:t>
                </a:r>
                <a:r>
                  <a:rPr lang="de-AT" dirty="0" err="1"/>
                  <a:t>N_pred</a:t>
                </a:r>
                <a:r>
                  <a:rPr lang="de-AT" dirty="0"/>
                  <a:t> – n = 15)</a:t>
                </a:r>
              </a:p>
            </p:txBody>
          </p:sp>
        </mc:Choice>
        <mc:Fallback>
          <p:sp>
            <p:nvSpPr>
              <p:cNvPr id="3" name="Inhaltsplatzhalter 2">
                <a:extLst>
                  <a:ext uri="{FF2B5EF4-FFF2-40B4-BE49-F238E27FC236}">
                    <a16:creationId xmlns:a16="http://schemas.microsoft.com/office/drawing/2014/main" id="{85748D06-1333-914B-1EE0-B857C25389A2}"/>
                  </a:ext>
                </a:extLst>
              </p:cNvPr>
              <p:cNvSpPr txBox="1">
                <a:spLocks noGrp="1" noRot="1" noChangeAspect="1" noMove="1" noResize="1" noEditPoints="1" noAdjustHandles="1" noChangeArrowheads="1" noChangeShapeType="1" noTextEdit="1"/>
              </p:cNvSpPr>
              <p:nvPr>
                <p:ph idx="1"/>
              </p:nvPr>
            </p:nvSpPr>
            <p:spPr>
              <a:blipFill>
                <a:blip r:embed="rId2"/>
                <a:stretch>
                  <a:fillRect l="-923"/>
                </a:stretch>
              </a:blipFill>
            </p:spPr>
            <p:txBody>
              <a:bodyPr/>
              <a:lstStyle/>
              <a:p>
                <a:r>
                  <a:rPr lang="de-AT">
                    <a:noFill/>
                  </a:rPr>
                  <a:t> </a:t>
                </a:r>
              </a:p>
            </p:txBody>
          </p:sp>
        </mc:Fallback>
      </mc:AlternateContent>
      <p:sp>
        <p:nvSpPr>
          <p:cNvPr id="4" name="Rechteck 3">
            <a:extLst>
              <a:ext uri="{FF2B5EF4-FFF2-40B4-BE49-F238E27FC236}">
                <a16:creationId xmlns:a16="http://schemas.microsoft.com/office/drawing/2014/main" id="{0A00BCE8-F4FF-4347-A0BD-3E27993AE42F}"/>
              </a:ext>
            </a:extLst>
          </p:cNvPr>
          <p:cNvSpPr/>
          <p:nvPr/>
        </p:nvSpPr>
        <p:spPr>
          <a:xfrm>
            <a:off x="1142966" y="1475166"/>
            <a:ext cx="9405203" cy="646331"/>
          </a:xfrm>
          <a:prstGeom prst="rect">
            <a:avLst/>
          </a:prstGeom>
        </p:spPr>
        <p:txBody>
          <a:bodyPr wrap="none">
            <a:spAutoFit/>
          </a:bodyPr>
          <a:lstStyle/>
          <a:p>
            <a:r>
              <a:rPr lang="de-DE" dirty="0">
                <a:solidFill>
                  <a:srgbClr val="FF0000"/>
                </a:solidFill>
              </a:rPr>
              <a:t>Simulation Szenario :	Vergleich der Prädiktionsgüte des IMM und des Kalman-Filters </a:t>
            </a:r>
          </a:p>
          <a:p>
            <a:r>
              <a:rPr lang="de-DE" dirty="0">
                <a:solidFill>
                  <a:srgbClr val="FF0000"/>
                </a:solidFill>
              </a:rPr>
              <a:t>			mit „</a:t>
            </a:r>
            <a:r>
              <a:rPr lang="de-DE" dirty="0" err="1">
                <a:solidFill>
                  <a:srgbClr val="FF0000"/>
                </a:solidFill>
              </a:rPr>
              <a:t>WienCity</a:t>
            </a:r>
            <a:r>
              <a:rPr lang="de-DE" dirty="0">
                <a:solidFill>
                  <a:srgbClr val="FF0000"/>
                </a:solidFill>
              </a:rPr>
              <a:t>“-Daten</a:t>
            </a:r>
            <a:endParaRPr lang="de-AT"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FFB6426-8199-98E1-4932-AF4F54E565CC}"/>
              </a:ext>
            </a:extLst>
          </p:cNvPr>
          <p:cNvPicPr>
            <a:picLocks noChangeAspect="1"/>
          </p:cNvPicPr>
          <p:nvPr/>
        </p:nvPicPr>
        <p:blipFill rotWithShape="1">
          <a:blip r:embed="rId2"/>
          <a:srcRect l="13779" t="21086" r="20553" b="6667"/>
          <a:stretch/>
        </p:blipFill>
        <p:spPr>
          <a:xfrm>
            <a:off x="1280897" y="449135"/>
            <a:ext cx="9630206" cy="5959730"/>
          </a:xfrm>
          <a:prstGeom prst="rect">
            <a:avLst/>
          </a:prstGeom>
        </p:spPr>
      </p:pic>
      <p:sp>
        <p:nvSpPr>
          <p:cNvPr id="5" name="Titel 1">
            <a:extLst>
              <a:ext uri="{FF2B5EF4-FFF2-40B4-BE49-F238E27FC236}">
                <a16:creationId xmlns:a16="http://schemas.microsoft.com/office/drawing/2014/main" id="{0C553CFA-EE50-9550-7990-D8895A99432C}"/>
              </a:ext>
            </a:extLst>
          </p:cNvPr>
          <p:cNvSpPr txBox="1">
            <a:spLocks/>
          </p:cNvSpPr>
          <p:nvPr/>
        </p:nvSpPr>
        <p:spPr>
          <a:xfrm>
            <a:off x="1005034" y="0"/>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dirty="0"/>
              <a:t>Kalman-Filter </a:t>
            </a:r>
            <a:r>
              <a:rPr lang="de-DE" dirty="0" err="1"/>
              <a:t>vs</a:t>
            </a:r>
            <a:r>
              <a:rPr lang="de-DE" dirty="0"/>
              <a:t> IMM mit „</a:t>
            </a:r>
            <a:r>
              <a:rPr lang="de-DE" dirty="0" err="1"/>
              <a:t>WienCity</a:t>
            </a:r>
            <a:r>
              <a:rPr lang="de-DE" dirty="0"/>
              <a:t>“-Daten</a:t>
            </a:r>
            <a:endParaRPr lang="de-AT" dirty="0"/>
          </a:p>
        </p:txBody>
      </p:sp>
      <p:sp>
        <p:nvSpPr>
          <p:cNvPr id="6" name="Rechteck 5">
            <a:extLst>
              <a:ext uri="{FF2B5EF4-FFF2-40B4-BE49-F238E27FC236}">
                <a16:creationId xmlns:a16="http://schemas.microsoft.com/office/drawing/2014/main" id="{4BDB321B-DAEE-D5C3-DF85-AFFB714C74FB}"/>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69135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2C35A2-FED9-429A-9FDF-767006589E56}"/>
              </a:ext>
            </a:extLst>
          </p:cNvPr>
          <p:cNvSpPr>
            <a:spLocks noGrp="1"/>
          </p:cNvSpPr>
          <p:nvPr>
            <p:ph type="title"/>
          </p:nvPr>
        </p:nvSpPr>
        <p:spPr>
          <a:xfrm>
            <a:off x="1142967" y="-18264"/>
            <a:ext cx="9906069" cy="1143008"/>
          </a:xfrm>
        </p:spPr>
        <p:txBody>
          <a:bodyPr/>
          <a:lstStyle/>
          <a:p>
            <a:r>
              <a:rPr lang="de-DE" dirty="0"/>
              <a:t>Motivation</a:t>
            </a:r>
            <a:endParaRPr lang="de-AT" dirty="0"/>
          </a:p>
        </p:txBody>
      </p:sp>
      <p:pic>
        <p:nvPicPr>
          <p:cNvPr id="5" name="Grafik 4">
            <a:extLst>
              <a:ext uri="{FF2B5EF4-FFF2-40B4-BE49-F238E27FC236}">
                <a16:creationId xmlns:a16="http://schemas.microsoft.com/office/drawing/2014/main" id="{4E987F69-F792-4109-BE5A-1426A79A6F33}"/>
              </a:ext>
            </a:extLst>
          </p:cNvPr>
          <p:cNvPicPr>
            <a:picLocks noChangeAspect="1"/>
          </p:cNvPicPr>
          <p:nvPr/>
        </p:nvPicPr>
        <p:blipFill>
          <a:blip r:embed="rId2"/>
          <a:stretch>
            <a:fillRect/>
          </a:stretch>
        </p:blipFill>
        <p:spPr>
          <a:xfrm>
            <a:off x="588095" y="1350386"/>
            <a:ext cx="4643809" cy="1872208"/>
          </a:xfrm>
          <a:prstGeom prst="rect">
            <a:avLst/>
          </a:prstGeom>
        </p:spPr>
      </p:pic>
      <p:sp>
        <p:nvSpPr>
          <p:cNvPr id="6" name="Rechteck 5">
            <a:extLst>
              <a:ext uri="{FF2B5EF4-FFF2-40B4-BE49-F238E27FC236}">
                <a16:creationId xmlns:a16="http://schemas.microsoft.com/office/drawing/2014/main" id="{4232BA4D-55ED-4B71-B02D-A98FAA6EC394}"/>
              </a:ext>
            </a:extLst>
          </p:cNvPr>
          <p:cNvSpPr/>
          <p:nvPr/>
        </p:nvSpPr>
        <p:spPr>
          <a:xfrm>
            <a:off x="5231904" y="1075958"/>
            <a:ext cx="6096000" cy="4801314"/>
          </a:xfrm>
          <a:prstGeom prst="rect">
            <a:avLst/>
          </a:prstGeom>
        </p:spPr>
        <p:txBody>
          <a:bodyPr>
            <a:spAutoFit/>
          </a:bodyPr>
          <a:lstStyle/>
          <a:p>
            <a:pPr lvl="1"/>
            <a:r>
              <a:rPr lang="de-DE" altLang="de-DE" dirty="0">
                <a:solidFill>
                  <a:srgbClr val="292929"/>
                </a:solidFill>
                <a:latin typeface="charter"/>
              </a:rPr>
              <a:t>Für modellprädiktive Regler ist eine genaue Vorhersage des Leistungsbedarfs und der Fahrzeuggeschwindigkeit erforderlich.</a:t>
            </a:r>
          </a:p>
          <a:p>
            <a:pPr lvl="1"/>
            <a:r>
              <a:rPr lang="de-DE" altLang="de-DE" dirty="0">
                <a:solidFill>
                  <a:srgbClr val="292929"/>
                </a:solidFill>
                <a:latin typeface="charter"/>
              </a:rPr>
              <a:t>Besonders bei Elektrofahrzeugen, bei denen die Möglichkeit des Aufladens nicht so einfach ist wie bei herkömmlichen Autos.</a:t>
            </a:r>
          </a:p>
          <a:p>
            <a:pPr lvl="1"/>
            <a:r>
              <a:rPr lang="de-DE" altLang="de-DE" dirty="0">
                <a:solidFill>
                  <a:srgbClr val="292929"/>
                </a:solidFill>
                <a:latin typeface="charter"/>
              </a:rPr>
              <a:t>Die Vorhersagen basieren auf einem Modell, das aus Daten generiert wird. Da die Eigenschaften eines Modells sehr unterschiedlich sein können, wenn ein Auto in der Stadt oder auf der Autobahn fährt, sollen für eine gute Vorhersage drei verschiedene Modelle generiert werden.</a:t>
            </a:r>
          </a:p>
          <a:p>
            <a:pPr lvl="1"/>
            <a:r>
              <a:rPr lang="de-DE" altLang="de-DE" dirty="0">
                <a:solidFill>
                  <a:srgbClr val="292929"/>
                </a:solidFill>
                <a:latin typeface="charter"/>
              </a:rPr>
              <a:t>Zur Vorhersage der Leistung und Geschwindigkeit wird ein datenbasiertes Verfahren verwendet -&gt; </a:t>
            </a:r>
            <a:r>
              <a:rPr lang="de-DE" altLang="de-DE" dirty="0">
                <a:solidFill>
                  <a:srgbClr val="FF0000"/>
                </a:solidFill>
                <a:latin typeface="charter"/>
              </a:rPr>
              <a:t>DMD</a:t>
            </a:r>
          </a:p>
          <a:p>
            <a:pPr lvl="1"/>
            <a:endParaRPr lang="de-DE" altLang="de-DE" dirty="0">
              <a:solidFill>
                <a:srgbClr val="292929"/>
              </a:solidFill>
              <a:latin typeface="charter"/>
            </a:endParaRPr>
          </a:p>
          <a:p>
            <a:pPr lvl="1"/>
            <a:r>
              <a:rPr lang="de-DE" altLang="de-DE" dirty="0">
                <a:solidFill>
                  <a:srgbClr val="292929"/>
                </a:solidFill>
                <a:latin typeface="charter"/>
              </a:rPr>
              <a:t>Um die unterschiedlichen Eigenschaften der verschiedenen Straßentypen zu überwinden, wird ein </a:t>
            </a:r>
            <a:r>
              <a:rPr lang="de-DE" altLang="de-DE" dirty="0" err="1">
                <a:solidFill>
                  <a:srgbClr val="292929"/>
                </a:solidFill>
                <a:latin typeface="charter"/>
              </a:rPr>
              <a:t>Interacting</a:t>
            </a:r>
            <a:r>
              <a:rPr lang="de-DE" altLang="de-DE" dirty="0">
                <a:solidFill>
                  <a:srgbClr val="292929"/>
                </a:solidFill>
                <a:latin typeface="charter"/>
              </a:rPr>
              <a:t> Multiple Model Approach -&gt; </a:t>
            </a:r>
            <a:r>
              <a:rPr lang="de-DE" altLang="de-DE" dirty="0">
                <a:solidFill>
                  <a:srgbClr val="FF0000"/>
                </a:solidFill>
                <a:latin typeface="charter"/>
              </a:rPr>
              <a:t>IMM</a:t>
            </a:r>
            <a:endParaRPr lang="en-GB" altLang="de-DE" dirty="0">
              <a:solidFill>
                <a:srgbClr val="292929"/>
              </a:solidFill>
              <a:latin typeface="charter"/>
            </a:endParaRPr>
          </a:p>
        </p:txBody>
      </p:sp>
      <p:pic>
        <p:nvPicPr>
          <p:cNvPr id="7" name="Grafik 6">
            <a:extLst>
              <a:ext uri="{FF2B5EF4-FFF2-40B4-BE49-F238E27FC236}">
                <a16:creationId xmlns:a16="http://schemas.microsoft.com/office/drawing/2014/main" id="{847D9140-6495-4D6F-9D1D-63A1D3DEA5B0}"/>
              </a:ext>
            </a:extLst>
          </p:cNvPr>
          <p:cNvPicPr>
            <a:picLocks noChangeAspect="1"/>
          </p:cNvPicPr>
          <p:nvPr/>
        </p:nvPicPr>
        <p:blipFill>
          <a:blip r:embed="rId3"/>
          <a:stretch>
            <a:fillRect/>
          </a:stretch>
        </p:blipFill>
        <p:spPr>
          <a:xfrm>
            <a:off x="864096" y="4571510"/>
            <a:ext cx="3933825" cy="1771650"/>
          </a:xfrm>
          <a:prstGeom prst="rect">
            <a:avLst/>
          </a:prstGeom>
        </p:spPr>
      </p:pic>
      <p:sp>
        <p:nvSpPr>
          <p:cNvPr id="8" name="Rechteck 7">
            <a:extLst>
              <a:ext uri="{FF2B5EF4-FFF2-40B4-BE49-F238E27FC236}">
                <a16:creationId xmlns:a16="http://schemas.microsoft.com/office/drawing/2014/main" id="{9F402AE9-19EB-46D1-AA00-1BE0C3DB100B}"/>
              </a:ext>
            </a:extLst>
          </p:cNvPr>
          <p:cNvSpPr/>
          <p:nvPr/>
        </p:nvSpPr>
        <p:spPr>
          <a:xfrm>
            <a:off x="1115344" y="3352178"/>
            <a:ext cx="3772186" cy="369332"/>
          </a:xfrm>
          <a:prstGeom prst="rect">
            <a:avLst/>
          </a:prstGeom>
        </p:spPr>
        <p:txBody>
          <a:bodyPr wrap="none">
            <a:spAutoFit/>
          </a:bodyPr>
          <a:lstStyle/>
          <a:p>
            <a:r>
              <a:rPr lang="en-GB" altLang="de-DE" dirty="0">
                <a:solidFill>
                  <a:srgbClr val="292929"/>
                </a:solidFill>
                <a:latin typeface="charter"/>
              </a:rPr>
              <a:t>Fig.: Power demand prediction vehicle</a:t>
            </a:r>
            <a:endParaRPr lang="de-AT" dirty="0"/>
          </a:p>
        </p:txBody>
      </p:sp>
      <p:sp>
        <p:nvSpPr>
          <p:cNvPr id="9" name="Rechteck 8">
            <a:extLst>
              <a:ext uri="{FF2B5EF4-FFF2-40B4-BE49-F238E27FC236}">
                <a16:creationId xmlns:a16="http://schemas.microsoft.com/office/drawing/2014/main" id="{56B5249C-867E-4C47-927F-99F8AF956B31}"/>
              </a:ext>
            </a:extLst>
          </p:cNvPr>
          <p:cNvSpPr/>
          <p:nvPr/>
        </p:nvSpPr>
        <p:spPr>
          <a:xfrm>
            <a:off x="944915" y="6314712"/>
            <a:ext cx="3662606" cy="369332"/>
          </a:xfrm>
          <a:prstGeom prst="rect">
            <a:avLst/>
          </a:prstGeom>
        </p:spPr>
        <p:txBody>
          <a:bodyPr wrap="none">
            <a:spAutoFit/>
          </a:bodyPr>
          <a:lstStyle/>
          <a:p>
            <a:r>
              <a:rPr lang="en-GB" altLang="de-DE" dirty="0">
                <a:solidFill>
                  <a:srgbClr val="292929"/>
                </a:solidFill>
                <a:latin typeface="charter"/>
              </a:rPr>
              <a:t>Fig.: street types speed characteristic</a:t>
            </a:r>
            <a:endParaRPr lang="de-AT" dirty="0"/>
          </a:p>
        </p:txBody>
      </p:sp>
    </p:spTree>
    <p:extLst>
      <p:ext uri="{BB962C8B-B14F-4D97-AF65-F5344CB8AC3E}">
        <p14:creationId xmlns:p14="http://schemas.microsoft.com/office/powerpoint/2010/main" val="3874057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600262F-9481-2C23-2DCF-641E6E75716C}"/>
              </a:ext>
            </a:extLst>
          </p:cNvPr>
          <p:cNvPicPr>
            <a:picLocks noChangeAspect="1"/>
          </p:cNvPicPr>
          <p:nvPr/>
        </p:nvPicPr>
        <p:blipFill rotWithShape="1">
          <a:blip r:embed="rId2"/>
          <a:srcRect l="14303" t="20466" r="19331" b="6976"/>
          <a:stretch/>
        </p:blipFill>
        <p:spPr>
          <a:xfrm>
            <a:off x="1212112" y="425505"/>
            <a:ext cx="9767776" cy="6006991"/>
          </a:xfrm>
          <a:prstGeom prst="rect">
            <a:avLst/>
          </a:prstGeom>
        </p:spPr>
      </p:pic>
      <p:sp>
        <p:nvSpPr>
          <p:cNvPr id="5" name="Titel 1">
            <a:extLst>
              <a:ext uri="{FF2B5EF4-FFF2-40B4-BE49-F238E27FC236}">
                <a16:creationId xmlns:a16="http://schemas.microsoft.com/office/drawing/2014/main" id="{00EBC253-E4E1-11A0-1376-C3B9840CB9FC}"/>
              </a:ext>
            </a:extLst>
          </p:cNvPr>
          <p:cNvSpPr txBox="1">
            <a:spLocks/>
          </p:cNvSpPr>
          <p:nvPr/>
        </p:nvSpPr>
        <p:spPr>
          <a:xfrm>
            <a:off x="983432" y="44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dirty="0"/>
              <a:t>Kalman-Filter </a:t>
            </a:r>
            <a:r>
              <a:rPr lang="de-DE" dirty="0" err="1"/>
              <a:t>vs</a:t>
            </a:r>
            <a:r>
              <a:rPr lang="de-DE" dirty="0"/>
              <a:t> IMM mit „</a:t>
            </a:r>
            <a:r>
              <a:rPr lang="de-DE" dirty="0" err="1"/>
              <a:t>WienCity</a:t>
            </a:r>
            <a:r>
              <a:rPr lang="de-DE" dirty="0"/>
              <a:t>“-Daten</a:t>
            </a:r>
            <a:endParaRPr lang="de-AT" dirty="0"/>
          </a:p>
        </p:txBody>
      </p:sp>
      <p:sp>
        <p:nvSpPr>
          <p:cNvPr id="6" name="Rechteck 5">
            <a:extLst>
              <a:ext uri="{FF2B5EF4-FFF2-40B4-BE49-F238E27FC236}">
                <a16:creationId xmlns:a16="http://schemas.microsoft.com/office/drawing/2014/main" id="{95C7B71E-AE3E-7058-0C53-2A48B195411B}"/>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18748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5B7DF9C-FC81-37BF-D919-748396FE8EDD}"/>
              </a:ext>
            </a:extLst>
          </p:cNvPr>
          <p:cNvPicPr>
            <a:picLocks noChangeAspect="1"/>
          </p:cNvPicPr>
          <p:nvPr/>
        </p:nvPicPr>
        <p:blipFill rotWithShape="1">
          <a:blip r:embed="rId2"/>
          <a:srcRect l="13954" t="19690" r="19680" b="7751"/>
          <a:stretch/>
        </p:blipFill>
        <p:spPr>
          <a:xfrm>
            <a:off x="1258186" y="453839"/>
            <a:ext cx="9675629" cy="5950322"/>
          </a:xfrm>
          <a:prstGeom prst="rect">
            <a:avLst/>
          </a:prstGeom>
        </p:spPr>
      </p:pic>
      <p:sp>
        <p:nvSpPr>
          <p:cNvPr id="5" name="Titel 1">
            <a:extLst>
              <a:ext uri="{FF2B5EF4-FFF2-40B4-BE49-F238E27FC236}">
                <a16:creationId xmlns:a16="http://schemas.microsoft.com/office/drawing/2014/main" id="{715AD5C7-4A61-67B1-3C25-DDB53C2368D4}"/>
              </a:ext>
            </a:extLst>
          </p:cNvPr>
          <p:cNvSpPr txBox="1">
            <a:spLocks/>
          </p:cNvSpPr>
          <p:nvPr/>
        </p:nvSpPr>
        <p:spPr>
          <a:xfrm>
            <a:off x="983432" y="44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dirty="0"/>
              <a:t>Kalman-Filter </a:t>
            </a:r>
            <a:r>
              <a:rPr lang="de-DE" dirty="0" err="1"/>
              <a:t>vs</a:t>
            </a:r>
            <a:r>
              <a:rPr lang="de-DE" dirty="0"/>
              <a:t> IMM mit „</a:t>
            </a:r>
            <a:r>
              <a:rPr lang="de-DE" dirty="0" err="1"/>
              <a:t>WienCity</a:t>
            </a:r>
            <a:r>
              <a:rPr lang="de-DE" dirty="0"/>
              <a:t>“-Daten</a:t>
            </a:r>
            <a:endParaRPr lang="de-AT" dirty="0"/>
          </a:p>
        </p:txBody>
      </p:sp>
      <p:sp>
        <p:nvSpPr>
          <p:cNvPr id="6" name="Rechteck 5">
            <a:extLst>
              <a:ext uri="{FF2B5EF4-FFF2-40B4-BE49-F238E27FC236}">
                <a16:creationId xmlns:a16="http://schemas.microsoft.com/office/drawing/2014/main" id="{88DA2972-8853-ADFD-C9A1-150797DF6ADF}"/>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857635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AD4DC1-02AC-E9A1-2629-F4A86B2D1CF3}"/>
              </a:ext>
            </a:extLst>
          </p:cNvPr>
          <p:cNvSpPr txBox="1">
            <a:spLocks noGrp="1"/>
          </p:cNvSpPr>
          <p:nvPr>
            <p:ph type="title"/>
          </p:nvPr>
        </p:nvSpPr>
        <p:spPr>
          <a:xfrm>
            <a:off x="1142966" y="-9624"/>
            <a:ext cx="9906069" cy="1143008"/>
          </a:xfrm>
        </p:spPr>
        <p:txBody>
          <a:bodyPr/>
          <a:lstStyle/>
          <a:p>
            <a:pPr lvl="0"/>
            <a:r>
              <a:rPr lang="de-DE" dirty="0"/>
              <a:t>Kalman-Filter </a:t>
            </a:r>
            <a:r>
              <a:rPr lang="de-DE" dirty="0" err="1"/>
              <a:t>vs</a:t>
            </a:r>
            <a:r>
              <a:rPr lang="de-DE" dirty="0"/>
              <a:t> IMM mit Datentriplet</a:t>
            </a:r>
            <a:endParaRPr lang="de-AT"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85748D06-1333-914B-1EE0-B857C25389A2}"/>
                  </a:ext>
                </a:extLst>
              </p:cNvPr>
              <p:cNvSpPr txBox="1">
                <a:spLocks noGrp="1"/>
              </p:cNvSpPr>
              <p:nvPr>
                <p:ph idx="1"/>
              </p:nvPr>
            </p:nvSpPr>
            <p:spPr>
              <a:xfrm>
                <a:off x="767408" y="3429000"/>
                <a:ext cx="9906069" cy="3554419"/>
              </a:xfrm>
            </p:spPr>
            <p:txBody>
              <a:bodyPr/>
              <a:lstStyle/>
              <a:p>
                <a:pPr marL="457200" lvl="1" indent="0">
                  <a:buNone/>
                </a:pPr>
                <a:r>
                  <a:rPr lang="de-DE" sz="1600" dirty="0"/>
                  <a:t>Simulations-Parameter:</a:t>
                </a:r>
              </a:p>
              <a:p>
                <a:pPr lvl="1"/>
                <a:r>
                  <a:rPr lang="de-DE" sz="1600" dirty="0"/>
                  <a:t>Übergangsmatrix </a:t>
                </a:r>
                <a14:m>
                  <m:oMath xmlns:m="http://schemas.openxmlformats.org/officeDocument/2006/math">
                    <m:acc>
                      <m:accPr>
                        <m:chr m:val="̂"/>
                        <m:ctrlPr>
                          <a:rPr lang="de-AT" sz="1600" i="1">
                            <a:solidFill>
                              <a:srgbClr val="836967"/>
                            </a:solidFill>
                            <a:latin typeface="Cambria Math" panose="02040503050406030204" pitchFamily="18" charset="0"/>
                          </a:rPr>
                        </m:ctrlPr>
                      </m:accPr>
                      <m:e>
                        <m:r>
                          <a:rPr lang="de-AT" sz="1600" i="1">
                            <a:latin typeface="Cambria Math" panose="02040503050406030204" pitchFamily="18" charset="0"/>
                          </a:rPr>
                          <m:t>𝜇</m:t>
                        </m:r>
                      </m:e>
                    </m:acc>
                    <m:r>
                      <a:rPr lang="de-AT" sz="1600">
                        <a:latin typeface="Cambria Math" panose="02040503050406030204" pitchFamily="18" charset="0"/>
                      </a:rPr>
                      <m:t>=</m:t>
                    </m:r>
                    <m:m>
                      <m:mPr>
                        <m:plcHide m:val="on"/>
                        <m:mcs>
                          <m:mc>
                            <m:mcPr>
                              <m:count m:val="1"/>
                              <m:mcJc m:val="center"/>
                            </m:mcPr>
                          </m:mc>
                        </m:mcs>
                        <m:ctrlPr>
                          <a:rPr lang="de-AT" sz="1600" i="1">
                            <a:solidFill>
                              <a:srgbClr val="836967"/>
                            </a:solidFill>
                            <a:latin typeface="Cambria Math" panose="02040503050406030204" pitchFamily="18" charset="0"/>
                          </a:rPr>
                        </m:ctrlPr>
                      </m:mPr>
                      <m:mr>
                        <m:e>
                          <m:r>
                            <a:rPr lang="de-AT" sz="1600">
                              <a:latin typeface="Cambria Math" panose="02040503050406030204" pitchFamily="18" charset="0"/>
                            </a:rPr>
                            <m:t>.33</m:t>
                          </m:r>
                        </m:e>
                      </m:mr>
                      <m:mr>
                        <m:e>
                          <m:r>
                            <a:rPr lang="de-AT" sz="1600">
                              <a:latin typeface="Cambria Math" panose="02040503050406030204" pitchFamily="18" charset="0"/>
                            </a:rPr>
                            <m:t>.33</m:t>
                          </m:r>
                        </m:e>
                      </m:mr>
                      <m:mr>
                        <m:e>
                          <m:r>
                            <a:rPr lang="de-AT" sz="1600">
                              <a:latin typeface="Cambria Math" panose="02040503050406030204" pitchFamily="18" charset="0"/>
                            </a:rPr>
                            <m:t>.33</m:t>
                          </m:r>
                        </m:e>
                      </m:mr>
                    </m:m>
                  </m:oMath>
                </a14:m>
                <a:endParaRPr lang="de-AT" sz="1600" dirty="0"/>
              </a:p>
              <a:p>
                <a:pPr lvl="1"/>
                <a:r>
                  <a:rPr lang="de-AT" sz="1600" dirty="0"/>
                  <a:t>Markov-Matrix</a:t>
                </a:r>
                <a14:m>
                  <m:oMath xmlns:m="http://schemas.openxmlformats.org/officeDocument/2006/math">
                    <m:r>
                      <a:rPr lang="de-AT" sz="1600" i="1">
                        <a:latin typeface="Cambria Math" panose="02040503050406030204" pitchFamily="18" charset="0"/>
                      </a:rPr>
                      <m:t>𝑝</m:t>
                    </m:r>
                    <m:r>
                      <a:rPr lang="de-AT" sz="1600">
                        <a:latin typeface="Cambria Math" panose="02040503050406030204" pitchFamily="18" charset="0"/>
                      </a:rPr>
                      <m:t>= </m:t>
                    </m:r>
                    <m:m>
                      <m:mPr>
                        <m:plcHide m:val="on"/>
                        <m:mcs>
                          <m:mc>
                            <m:mcPr>
                              <m:count m:val="3"/>
                              <m:mcJc m:val="center"/>
                            </m:mcPr>
                          </m:mc>
                        </m:mcs>
                        <m:ctrlPr>
                          <a:rPr lang="de-AT" sz="1600" i="1">
                            <a:solidFill>
                              <a:srgbClr val="836967"/>
                            </a:solidFill>
                            <a:latin typeface="Cambria Math" panose="02040503050406030204" pitchFamily="18" charset="0"/>
                          </a:rPr>
                        </m:ctrlPr>
                      </m:mPr>
                      <m:mr>
                        <m:e>
                          <m:r>
                            <a:rPr lang="de-AT" sz="1600">
                              <a:latin typeface="Cambria Math" panose="02040503050406030204" pitchFamily="18" charset="0"/>
                            </a:rPr>
                            <m:t>.9</m:t>
                          </m:r>
                          <m:r>
                            <a:rPr lang="de-DE" sz="1600" i="1">
                              <a:latin typeface="Cambria Math" panose="02040503050406030204" pitchFamily="18" charset="0"/>
                            </a:rPr>
                            <m:t>9</m:t>
                          </m:r>
                        </m:e>
                        <m:e>
                          <m:r>
                            <a:rPr lang="de-AT" sz="1600">
                              <a:latin typeface="Cambria Math" panose="02040503050406030204" pitchFamily="18" charset="0"/>
                            </a:rPr>
                            <m:t>.</m:t>
                          </m:r>
                          <m:r>
                            <a:rPr lang="de-DE" sz="1600" i="1">
                              <a:latin typeface="Cambria Math" panose="02040503050406030204" pitchFamily="18" charset="0"/>
                            </a:rPr>
                            <m:t>01</m:t>
                          </m:r>
                        </m:e>
                        <m:e>
                          <m:r>
                            <a:rPr lang="de-AT" sz="1600">
                              <a:latin typeface="Cambria Math" panose="02040503050406030204" pitchFamily="18" charset="0"/>
                            </a:rPr>
                            <m:t>0</m:t>
                          </m:r>
                        </m:e>
                      </m:mr>
                      <m:mr>
                        <m:e>
                          <m:r>
                            <a:rPr lang="de-AT" sz="1600">
                              <a:latin typeface="Cambria Math" panose="02040503050406030204" pitchFamily="18" charset="0"/>
                            </a:rPr>
                            <m:t>.</m:t>
                          </m:r>
                          <m:r>
                            <a:rPr lang="de-DE" sz="1600" i="1">
                              <a:latin typeface="Cambria Math" panose="02040503050406030204" pitchFamily="18" charset="0"/>
                            </a:rPr>
                            <m:t>005</m:t>
                          </m:r>
                        </m:e>
                        <m:e>
                          <m:r>
                            <a:rPr lang="de-AT" sz="1600">
                              <a:latin typeface="Cambria Math" panose="02040503050406030204" pitchFamily="18" charset="0"/>
                            </a:rPr>
                            <m:t>.9</m:t>
                          </m:r>
                          <m:r>
                            <a:rPr lang="de-DE" sz="1600" i="1">
                              <a:latin typeface="Cambria Math" panose="02040503050406030204" pitchFamily="18" charset="0"/>
                            </a:rPr>
                            <m:t>9</m:t>
                          </m:r>
                        </m:e>
                        <m:e>
                          <m:r>
                            <a:rPr lang="de-AT" sz="1600">
                              <a:latin typeface="Cambria Math" panose="02040503050406030204" pitchFamily="18" charset="0"/>
                            </a:rPr>
                            <m:t>.</m:t>
                          </m:r>
                          <m:r>
                            <a:rPr lang="de-DE" sz="1600" i="1">
                              <a:latin typeface="Cambria Math" panose="02040503050406030204" pitchFamily="18" charset="0"/>
                            </a:rPr>
                            <m:t>005</m:t>
                          </m:r>
                        </m:e>
                      </m:mr>
                      <m:mr>
                        <m:e>
                          <m:r>
                            <a:rPr lang="de-AT" sz="1600">
                              <a:latin typeface="Cambria Math" panose="02040503050406030204" pitchFamily="18" charset="0"/>
                            </a:rPr>
                            <m:t>0</m:t>
                          </m:r>
                        </m:e>
                        <m:e>
                          <m:r>
                            <a:rPr lang="de-AT" sz="1600">
                              <a:latin typeface="Cambria Math" panose="02040503050406030204" pitchFamily="18" charset="0"/>
                            </a:rPr>
                            <m:t>.</m:t>
                          </m:r>
                          <m:r>
                            <a:rPr lang="de-DE" sz="1600" i="1">
                              <a:latin typeface="Cambria Math" panose="02040503050406030204" pitchFamily="18" charset="0"/>
                            </a:rPr>
                            <m:t>01</m:t>
                          </m:r>
                        </m:e>
                        <m:e>
                          <m:r>
                            <a:rPr lang="de-AT" sz="1600">
                              <a:latin typeface="Cambria Math" panose="02040503050406030204" pitchFamily="18" charset="0"/>
                            </a:rPr>
                            <m:t>.</m:t>
                          </m:r>
                          <m:r>
                            <a:rPr lang="de-DE" sz="1600" i="1">
                              <a:latin typeface="Cambria Math" panose="02040503050406030204" pitchFamily="18" charset="0"/>
                            </a:rPr>
                            <m:t>99</m:t>
                          </m:r>
                        </m:e>
                      </m:mr>
                    </m:m>
                  </m:oMath>
                </a14:m>
                <a:endParaRPr lang="de-AT" sz="1600" dirty="0"/>
              </a:p>
              <a:p>
                <a:pPr lvl="1"/>
                <a:r>
                  <a:rPr lang="de-AT" sz="1600" dirty="0"/>
                  <a:t>Anzahl der Regressoren n = 5 (4 Regressionsschritte)</a:t>
                </a:r>
              </a:p>
              <a:p>
                <a:pPr lvl="1"/>
                <a:r>
                  <a:rPr lang="de-AT" sz="1600" dirty="0"/>
                  <a:t>Prädiktion </a:t>
                </a:r>
                <a:r>
                  <a:rPr lang="de-AT" sz="1600" dirty="0" err="1"/>
                  <a:t>N_pred</a:t>
                </a:r>
                <a:r>
                  <a:rPr lang="de-AT" sz="1600" dirty="0"/>
                  <a:t> = 20 (= </a:t>
                </a:r>
                <a:r>
                  <a:rPr lang="de-AT" sz="1600" dirty="0" err="1"/>
                  <a:t>N_pred</a:t>
                </a:r>
                <a:r>
                  <a:rPr lang="de-AT" sz="1600" dirty="0"/>
                  <a:t> – n = 15)</a:t>
                </a:r>
              </a:p>
            </p:txBody>
          </p:sp>
        </mc:Choice>
        <mc:Fallback>
          <p:sp>
            <p:nvSpPr>
              <p:cNvPr id="3" name="Inhaltsplatzhalter 2">
                <a:extLst>
                  <a:ext uri="{FF2B5EF4-FFF2-40B4-BE49-F238E27FC236}">
                    <a16:creationId xmlns:a16="http://schemas.microsoft.com/office/drawing/2014/main" id="{85748D06-1333-914B-1EE0-B857C25389A2}"/>
                  </a:ext>
                </a:extLst>
              </p:cNvPr>
              <p:cNvSpPr txBox="1">
                <a:spLocks noGrp="1" noRot="1" noChangeAspect="1" noMove="1" noResize="1" noEditPoints="1" noAdjustHandles="1" noChangeArrowheads="1" noChangeShapeType="1" noTextEdit="1"/>
              </p:cNvSpPr>
              <p:nvPr>
                <p:ph idx="1"/>
              </p:nvPr>
            </p:nvSpPr>
            <p:spPr>
              <a:xfrm>
                <a:off x="767408" y="3429000"/>
                <a:ext cx="9906069" cy="3554419"/>
              </a:xfrm>
              <a:blipFill>
                <a:blip r:embed="rId2"/>
                <a:stretch>
                  <a:fillRect t="-515"/>
                </a:stretch>
              </a:blipFill>
            </p:spPr>
            <p:txBody>
              <a:bodyPr/>
              <a:lstStyle/>
              <a:p>
                <a:r>
                  <a:rPr lang="de-AT">
                    <a:noFill/>
                  </a:rPr>
                  <a:t> </a:t>
                </a:r>
              </a:p>
            </p:txBody>
          </p:sp>
        </mc:Fallback>
      </mc:AlternateContent>
      <p:sp>
        <p:nvSpPr>
          <p:cNvPr id="4" name="Rechteck 3">
            <a:extLst>
              <a:ext uri="{FF2B5EF4-FFF2-40B4-BE49-F238E27FC236}">
                <a16:creationId xmlns:a16="http://schemas.microsoft.com/office/drawing/2014/main" id="{2D1D7D1D-BB6F-4227-9A82-B926C072A09F}"/>
              </a:ext>
            </a:extLst>
          </p:cNvPr>
          <p:cNvSpPr/>
          <p:nvPr/>
        </p:nvSpPr>
        <p:spPr>
          <a:xfrm>
            <a:off x="1142966" y="1475166"/>
            <a:ext cx="9405203" cy="646331"/>
          </a:xfrm>
          <a:prstGeom prst="rect">
            <a:avLst/>
          </a:prstGeom>
        </p:spPr>
        <p:txBody>
          <a:bodyPr wrap="none">
            <a:spAutoFit/>
          </a:bodyPr>
          <a:lstStyle/>
          <a:p>
            <a:r>
              <a:rPr lang="de-DE" dirty="0">
                <a:solidFill>
                  <a:srgbClr val="FF0000"/>
                </a:solidFill>
              </a:rPr>
              <a:t>Simulation Szenario :	Vergleich der Prädiktionsgüte des IMM und des Kalman-Filters </a:t>
            </a:r>
          </a:p>
          <a:p>
            <a:r>
              <a:rPr lang="de-DE" dirty="0">
                <a:solidFill>
                  <a:srgbClr val="FF0000"/>
                </a:solidFill>
              </a:rPr>
              <a:t>			in der Hybridstrecke „</a:t>
            </a:r>
            <a:r>
              <a:rPr lang="de-DE" dirty="0" err="1">
                <a:solidFill>
                  <a:srgbClr val="FF0000"/>
                </a:solidFill>
              </a:rPr>
              <a:t>WienCity</a:t>
            </a:r>
            <a:r>
              <a:rPr lang="de-DE" dirty="0">
                <a:solidFill>
                  <a:srgbClr val="FF0000"/>
                </a:solidFill>
              </a:rPr>
              <a:t>“-„Landstraße“-„Autobahn“</a:t>
            </a:r>
            <a:endParaRPr lang="de-AT" dirty="0">
              <a:solidFill>
                <a:srgbClr val="FF0000"/>
              </a:solidFill>
            </a:endParaRPr>
          </a:p>
        </p:txBody>
      </p:sp>
    </p:spTree>
    <p:extLst>
      <p:ext uri="{BB962C8B-B14F-4D97-AF65-F5344CB8AC3E}">
        <p14:creationId xmlns:p14="http://schemas.microsoft.com/office/powerpoint/2010/main" val="146894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5AF2C9D3-7A04-490D-BA24-32AAE47DD176}"/>
              </a:ext>
            </a:extLst>
          </p:cNvPr>
          <p:cNvSpPr txBox="1">
            <a:spLocks/>
          </p:cNvSpPr>
          <p:nvPr/>
        </p:nvSpPr>
        <p:spPr>
          <a:xfrm>
            <a:off x="1142966" y="-9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sz="3200" dirty="0"/>
              <a:t>Kalman-Filter </a:t>
            </a:r>
            <a:r>
              <a:rPr lang="de-DE" sz="3200" dirty="0" err="1"/>
              <a:t>vs</a:t>
            </a:r>
            <a:r>
              <a:rPr lang="de-DE" sz="3200" dirty="0"/>
              <a:t> IMM mit Datentriplet: „</a:t>
            </a:r>
            <a:r>
              <a:rPr lang="de-DE" sz="3200" dirty="0" err="1"/>
              <a:t>WienCity</a:t>
            </a:r>
            <a:r>
              <a:rPr lang="de-DE" sz="3200" dirty="0"/>
              <a:t>“</a:t>
            </a:r>
            <a:endParaRPr lang="de-AT" sz="3200" dirty="0"/>
          </a:p>
        </p:txBody>
      </p:sp>
      <p:pic>
        <p:nvPicPr>
          <p:cNvPr id="6" name="Grafik 5">
            <a:extLst>
              <a:ext uri="{FF2B5EF4-FFF2-40B4-BE49-F238E27FC236}">
                <a16:creationId xmlns:a16="http://schemas.microsoft.com/office/drawing/2014/main" id="{892410E5-6C5B-5193-E025-C79052E86708}"/>
              </a:ext>
            </a:extLst>
          </p:cNvPr>
          <p:cNvPicPr>
            <a:picLocks noChangeAspect="1"/>
          </p:cNvPicPr>
          <p:nvPr/>
        </p:nvPicPr>
        <p:blipFill rotWithShape="1">
          <a:blip r:embed="rId2"/>
          <a:srcRect l="15243" t="20601" r="20468" b="8001"/>
          <a:stretch/>
        </p:blipFill>
        <p:spPr>
          <a:xfrm>
            <a:off x="1811524" y="956166"/>
            <a:ext cx="8568952" cy="5353153"/>
          </a:xfrm>
          <a:prstGeom prst="rect">
            <a:avLst/>
          </a:prstGeom>
        </p:spPr>
      </p:pic>
      <p:sp>
        <p:nvSpPr>
          <p:cNvPr id="7" name="Rechteck 6">
            <a:extLst>
              <a:ext uri="{FF2B5EF4-FFF2-40B4-BE49-F238E27FC236}">
                <a16:creationId xmlns:a16="http://schemas.microsoft.com/office/drawing/2014/main" id="{43E59131-1AC4-2F88-0B85-0D1D8FAF4DBA}"/>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1755483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FC0BDF79-A21E-4689-91C6-9D597AFB54FA}"/>
              </a:ext>
            </a:extLst>
          </p:cNvPr>
          <p:cNvSpPr txBox="1">
            <a:spLocks/>
          </p:cNvSpPr>
          <p:nvPr/>
        </p:nvSpPr>
        <p:spPr>
          <a:xfrm>
            <a:off x="1142966" y="-9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sz="3200" dirty="0"/>
              <a:t>Kalman-Filter </a:t>
            </a:r>
            <a:r>
              <a:rPr lang="de-DE" sz="3200" dirty="0" err="1"/>
              <a:t>vs</a:t>
            </a:r>
            <a:r>
              <a:rPr lang="de-DE" sz="3200" dirty="0"/>
              <a:t> IMM mit Datentriplet: „Landstraße“</a:t>
            </a:r>
            <a:endParaRPr lang="de-AT" sz="3200" dirty="0"/>
          </a:p>
        </p:txBody>
      </p:sp>
      <p:sp>
        <p:nvSpPr>
          <p:cNvPr id="7" name="Rechteck 6">
            <a:extLst>
              <a:ext uri="{FF2B5EF4-FFF2-40B4-BE49-F238E27FC236}">
                <a16:creationId xmlns:a16="http://schemas.microsoft.com/office/drawing/2014/main" id="{F13D9456-8304-AB71-2645-16CC5231D10E}"/>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pic>
        <p:nvPicPr>
          <p:cNvPr id="3" name="Grafik 2">
            <a:extLst>
              <a:ext uri="{FF2B5EF4-FFF2-40B4-BE49-F238E27FC236}">
                <a16:creationId xmlns:a16="http://schemas.microsoft.com/office/drawing/2014/main" id="{0537122B-D135-927D-89FF-022DE345BFA4}"/>
              </a:ext>
            </a:extLst>
          </p:cNvPr>
          <p:cNvPicPr>
            <a:picLocks noChangeAspect="1"/>
          </p:cNvPicPr>
          <p:nvPr/>
        </p:nvPicPr>
        <p:blipFill rotWithShape="1">
          <a:blip r:embed="rId2"/>
          <a:srcRect l="13972" t="20601" r="19878" b="8001"/>
          <a:stretch/>
        </p:blipFill>
        <p:spPr>
          <a:xfrm>
            <a:off x="1637858" y="895862"/>
            <a:ext cx="8916284" cy="5413458"/>
          </a:xfrm>
          <a:prstGeom prst="rect">
            <a:avLst/>
          </a:prstGeom>
        </p:spPr>
      </p:pic>
    </p:spTree>
    <p:extLst>
      <p:ext uri="{BB962C8B-B14F-4D97-AF65-F5344CB8AC3E}">
        <p14:creationId xmlns:p14="http://schemas.microsoft.com/office/powerpoint/2010/main" val="3720299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094000D7-D5A0-494E-BA31-82772EB66D00}"/>
              </a:ext>
            </a:extLst>
          </p:cNvPr>
          <p:cNvSpPr txBox="1">
            <a:spLocks/>
          </p:cNvSpPr>
          <p:nvPr/>
        </p:nvSpPr>
        <p:spPr>
          <a:xfrm>
            <a:off x="1142966" y="-9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sz="3200" dirty="0"/>
              <a:t>Kalman-Filter </a:t>
            </a:r>
            <a:r>
              <a:rPr lang="de-DE" sz="3200" dirty="0" err="1"/>
              <a:t>vs</a:t>
            </a:r>
            <a:r>
              <a:rPr lang="de-DE" sz="3200" dirty="0"/>
              <a:t> IMM mit Datentriplet: „Autobahn“</a:t>
            </a:r>
            <a:endParaRPr lang="de-AT" sz="3200" dirty="0"/>
          </a:p>
        </p:txBody>
      </p:sp>
      <p:pic>
        <p:nvPicPr>
          <p:cNvPr id="4" name="Grafik 3">
            <a:extLst>
              <a:ext uri="{FF2B5EF4-FFF2-40B4-BE49-F238E27FC236}">
                <a16:creationId xmlns:a16="http://schemas.microsoft.com/office/drawing/2014/main" id="{891BACDF-E0B8-49DB-2AB7-C561BBE1AD94}"/>
              </a:ext>
            </a:extLst>
          </p:cNvPr>
          <p:cNvPicPr>
            <a:picLocks noChangeAspect="1"/>
          </p:cNvPicPr>
          <p:nvPr/>
        </p:nvPicPr>
        <p:blipFill rotWithShape="1">
          <a:blip r:embed="rId2"/>
          <a:srcRect l="13972" t="19551" r="19878" b="6950"/>
          <a:stretch/>
        </p:blipFill>
        <p:spPr>
          <a:xfrm>
            <a:off x="1457499" y="862350"/>
            <a:ext cx="8842583" cy="5526614"/>
          </a:xfrm>
          <a:prstGeom prst="rect">
            <a:avLst/>
          </a:prstGeom>
        </p:spPr>
      </p:pic>
      <p:sp>
        <p:nvSpPr>
          <p:cNvPr id="7" name="Rechteck 6">
            <a:extLst>
              <a:ext uri="{FF2B5EF4-FFF2-40B4-BE49-F238E27FC236}">
                <a16:creationId xmlns:a16="http://schemas.microsoft.com/office/drawing/2014/main" id="{BE279050-8328-52ED-9C5C-41BF90FD9470}"/>
              </a:ext>
            </a:extLst>
          </p:cNvPr>
          <p:cNvSpPr/>
          <p:nvPr/>
        </p:nvSpPr>
        <p:spPr>
          <a:xfrm>
            <a:off x="1322033" y="6388964"/>
            <a:ext cx="9547935" cy="338554"/>
          </a:xfrm>
          <a:prstGeom prst="rect">
            <a:avLst/>
          </a:prstGeom>
        </p:spPr>
        <p:txBody>
          <a:bodyPr wrap="none">
            <a:spAutoFit/>
          </a:bodyPr>
          <a:lstStyle/>
          <a:p>
            <a:r>
              <a:rPr lang="de-DE" sz="1600" dirty="0"/>
              <a:t>Figure: </a:t>
            </a:r>
            <a:r>
              <a:rPr lang="de-DE" sz="1600" i="1" dirty="0"/>
              <a:t>links -</a:t>
            </a:r>
            <a:r>
              <a:rPr lang="de-DE" sz="1600" dirty="0"/>
              <a:t> KF; </a:t>
            </a:r>
            <a:r>
              <a:rPr lang="de-DE" sz="1600" i="1" dirty="0"/>
              <a:t>rechts -</a:t>
            </a:r>
            <a:r>
              <a:rPr lang="de-DE" sz="1600" dirty="0"/>
              <a:t> IMM (</a:t>
            </a:r>
            <a:r>
              <a:rPr lang="de-DE" sz="1600" dirty="0" err="1"/>
              <a:t>velocity</a:t>
            </a:r>
            <a:r>
              <a:rPr lang="de-DE" sz="1600" dirty="0"/>
              <a:t>, power, </a:t>
            </a:r>
            <a:r>
              <a:rPr lang="de-DE" sz="1600" dirty="0" err="1"/>
              <a:t>acceleration</a:t>
            </a:r>
            <a:r>
              <a:rPr lang="de-DE" sz="1600" dirty="0"/>
              <a:t>); </a:t>
            </a:r>
            <a:r>
              <a:rPr lang="de-DE" sz="1600" i="1" dirty="0"/>
              <a:t>unten</a:t>
            </a:r>
            <a:r>
              <a:rPr lang="de-DE" sz="1600" dirty="0"/>
              <a:t> – IMM „Average </a:t>
            </a:r>
            <a:r>
              <a:rPr lang="de-DE" sz="1600" dirty="0" err="1"/>
              <a:t>model</a:t>
            </a:r>
            <a:r>
              <a:rPr lang="de-DE" sz="1600" dirty="0"/>
              <a:t> </a:t>
            </a:r>
            <a:r>
              <a:rPr lang="de-DE" sz="1600" dirty="0" err="1"/>
              <a:t>probability</a:t>
            </a:r>
            <a:r>
              <a:rPr lang="de-DE" sz="1600" dirty="0"/>
              <a:t>“ </a:t>
            </a:r>
            <a:endParaRPr lang="de-AT" sz="1600" dirty="0"/>
          </a:p>
        </p:txBody>
      </p:sp>
    </p:spTree>
    <p:extLst>
      <p:ext uri="{BB962C8B-B14F-4D97-AF65-F5344CB8AC3E}">
        <p14:creationId xmlns:p14="http://schemas.microsoft.com/office/powerpoint/2010/main" val="2486442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272248B-F004-45E3-AEE8-D8795F92C73A}"/>
              </a:ext>
            </a:extLst>
          </p:cNvPr>
          <p:cNvPicPr>
            <a:picLocks noChangeAspect="1"/>
          </p:cNvPicPr>
          <p:nvPr/>
        </p:nvPicPr>
        <p:blipFill>
          <a:blip r:embed="rId2"/>
          <a:stretch>
            <a:fillRect/>
          </a:stretch>
        </p:blipFill>
        <p:spPr>
          <a:xfrm>
            <a:off x="2567608" y="1052736"/>
            <a:ext cx="6005080" cy="5997460"/>
          </a:xfrm>
          <a:prstGeom prst="rect">
            <a:avLst/>
          </a:prstGeom>
          <a:ln>
            <a:noFill/>
          </a:ln>
          <a:effectLst>
            <a:outerShdw blurRad="292100" dist="139700" dir="2700000" algn="tl" rotWithShape="0">
              <a:srgbClr val="333333">
                <a:alpha val="65000"/>
              </a:srgbClr>
            </a:outerShdw>
          </a:effectLst>
        </p:spPr>
      </p:pic>
      <p:sp>
        <p:nvSpPr>
          <p:cNvPr id="3" name="Titel 1">
            <a:extLst>
              <a:ext uri="{FF2B5EF4-FFF2-40B4-BE49-F238E27FC236}">
                <a16:creationId xmlns:a16="http://schemas.microsoft.com/office/drawing/2014/main" id="{3F040121-6EC9-4582-81B0-F09E79EC616A}"/>
              </a:ext>
            </a:extLst>
          </p:cNvPr>
          <p:cNvSpPr txBox="1">
            <a:spLocks/>
          </p:cNvSpPr>
          <p:nvPr/>
        </p:nvSpPr>
        <p:spPr>
          <a:xfrm>
            <a:off x="1142966" y="-9624"/>
            <a:ext cx="9906069" cy="1143008"/>
          </a:xfrm>
          <a:prstGeom prst="rect">
            <a:avLst/>
          </a:prstGeom>
        </p:spPr>
        <p:txBody>
          <a:bodyPr/>
          <a:lstStyle>
            <a:lvl1pPr algn="l" rtl="0" eaLnBrk="0" fontAlgn="base" hangingPunct="0">
              <a:spcBef>
                <a:spcPct val="0"/>
              </a:spcBef>
              <a:spcAft>
                <a:spcPct val="0"/>
              </a:spcAft>
              <a:defRPr sz="3600" kern="120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600">
                <a:solidFill>
                  <a:schemeClr val="tx1"/>
                </a:solidFill>
                <a:latin typeface="Arial" pitchFamily="34" charset="0"/>
                <a:cs typeface="Arial" pitchFamily="34" charset="0"/>
              </a:defRPr>
            </a:lvl2pPr>
            <a:lvl3pPr algn="l" rtl="0" eaLnBrk="0" fontAlgn="base" hangingPunct="0">
              <a:spcBef>
                <a:spcPct val="0"/>
              </a:spcBef>
              <a:spcAft>
                <a:spcPct val="0"/>
              </a:spcAft>
              <a:defRPr sz="3600">
                <a:solidFill>
                  <a:schemeClr val="tx1"/>
                </a:solidFill>
                <a:latin typeface="Arial" pitchFamily="34" charset="0"/>
                <a:cs typeface="Arial" pitchFamily="34" charset="0"/>
              </a:defRPr>
            </a:lvl3pPr>
            <a:lvl4pPr algn="l" rtl="0" eaLnBrk="0" fontAlgn="base" hangingPunct="0">
              <a:spcBef>
                <a:spcPct val="0"/>
              </a:spcBef>
              <a:spcAft>
                <a:spcPct val="0"/>
              </a:spcAft>
              <a:defRPr sz="3600">
                <a:solidFill>
                  <a:schemeClr val="tx1"/>
                </a:solidFill>
                <a:latin typeface="Arial" pitchFamily="34" charset="0"/>
                <a:cs typeface="Arial" pitchFamily="34" charset="0"/>
              </a:defRPr>
            </a:lvl4pPr>
            <a:lvl5pPr algn="l" rtl="0" eaLnBrk="0" fontAlgn="base" hangingPunct="0">
              <a:spcBef>
                <a:spcPct val="0"/>
              </a:spcBef>
              <a:spcAft>
                <a:spcPct val="0"/>
              </a:spcAft>
              <a:defRPr sz="3600">
                <a:solidFill>
                  <a:schemeClr val="tx1"/>
                </a:solidFill>
                <a:latin typeface="Arial" pitchFamily="34" charset="0"/>
                <a:cs typeface="Arial" pitchFamily="34" charset="0"/>
              </a:defRPr>
            </a:lvl5pPr>
            <a:lvl6pPr marL="457200" algn="l" rtl="0" fontAlgn="base">
              <a:spcBef>
                <a:spcPct val="0"/>
              </a:spcBef>
              <a:spcAft>
                <a:spcPct val="0"/>
              </a:spcAft>
              <a:defRPr sz="3600">
                <a:solidFill>
                  <a:schemeClr val="tx1"/>
                </a:solidFill>
                <a:latin typeface="Arial" pitchFamily="34" charset="0"/>
                <a:cs typeface="Arial" pitchFamily="34" charset="0"/>
              </a:defRPr>
            </a:lvl6pPr>
            <a:lvl7pPr marL="914400" algn="l" rtl="0" fontAlgn="base">
              <a:spcBef>
                <a:spcPct val="0"/>
              </a:spcBef>
              <a:spcAft>
                <a:spcPct val="0"/>
              </a:spcAft>
              <a:defRPr sz="3600">
                <a:solidFill>
                  <a:schemeClr val="tx1"/>
                </a:solidFill>
                <a:latin typeface="Arial" pitchFamily="34" charset="0"/>
                <a:cs typeface="Arial" pitchFamily="34" charset="0"/>
              </a:defRPr>
            </a:lvl7pPr>
            <a:lvl8pPr marL="1371600" algn="l" rtl="0" fontAlgn="base">
              <a:spcBef>
                <a:spcPct val="0"/>
              </a:spcBef>
              <a:spcAft>
                <a:spcPct val="0"/>
              </a:spcAft>
              <a:defRPr sz="3600">
                <a:solidFill>
                  <a:schemeClr val="tx1"/>
                </a:solidFill>
                <a:latin typeface="Arial" pitchFamily="34" charset="0"/>
                <a:cs typeface="Arial" pitchFamily="34" charset="0"/>
              </a:defRPr>
            </a:lvl8pPr>
            <a:lvl9pPr marL="1828800" algn="l" rtl="0" fontAlgn="base">
              <a:spcBef>
                <a:spcPct val="0"/>
              </a:spcBef>
              <a:spcAft>
                <a:spcPct val="0"/>
              </a:spcAft>
              <a:defRPr sz="3600">
                <a:solidFill>
                  <a:schemeClr val="tx1"/>
                </a:solidFill>
                <a:latin typeface="Arial" pitchFamily="34" charset="0"/>
                <a:cs typeface="Arial" pitchFamily="34" charset="0"/>
              </a:defRPr>
            </a:lvl9pPr>
          </a:lstStyle>
          <a:p>
            <a:r>
              <a:rPr lang="de-DE" dirty="0"/>
              <a:t>Status Paper</a:t>
            </a:r>
            <a:endParaRPr lang="de-AT" dirty="0"/>
          </a:p>
        </p:txBody>
      </p:sp>
    </p:spTree>
    <p:extLst>
      <p:ext uri="{BB962C8B-B14F-4D97-AF65-F5344CB8AC3E}">
        <p14:creationId xmlns:p14="http://schemas.microsoft.com/office/powerpoint/2010/main" val="414004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CD1206-EE47-455E-9A6A-F31EF53D8E77}"/>
              </a:ext>
            </a:extLst>
          </p:cNvPr>
          <p:cNvSpPr>
            <a:spLocks noGrp="1"/>
          </p:cNvSpPr>
          <p:nvPr>
            <p:ph type="title"/>
          </p:nvPr>
        </p:nvSpPr>
        <p:spPr>
          <a:xfrm>
            <a:off x="1142967" y="53744"/>
            <a:ext cx="9906069" cy="1143008"/>
          </a:xfrm>
        </p:spPr>
        <p:txBody>
          <a:bodyPr/>
          <a:lstStyle/>
          <a:p>
            <a:r>
              <a:rPr lang="de-DE" dirty="0"/>
              <a:t>Methode - power </a:t>
            </a:r>
            <a:r>
              <a:rPr lang="de-DE" dirty="0" err="1"/>
              <a:t>duty</a:t>
            </a:r>
            <a:r>
              <a:rPr lang="de-DE" dirty="0"/>
              <a:t> </a:t>
            </a:r>
            <a:r>
              <a:rPr lang="de-DE" dirty="0" err="1"/>
              <a:t>cycle</a:t>
            </a:r>
            <a:r>
              <a:rPr lang="de-DE" dirty="0"/>
              <a:t> </a:t>
            </a:r>
            <a:r>
              <a:rPr lang="de-DE" dirty="0" err="1"/>
              <a:t>forecast</a:t>
            </a:r>
            <a:endParaRPr lang="de-AT" dirty="0"/>
          </a:p>
        </p:txBody>
      </p:sp>
      <p:sp>
        <p:nvSpPr>
          <p:cNvPr id="3" name="Inhaltsplatzhalter 2">
            <a:extLst>
              <a:ext uri="{FF2B5EF4-FFF2-40B4-BE49-F238E27FC236}">
                <a16:creationId xmlns:a16="http://schemas.microsoft.com/office/drawing/2014/main" id="{432584AC-27C4-468C-BEDD-41FD3A84E1E2}"/>
              </a:ext>
            </a:extLst>
          </p:cNvPr>
          <p:cNvSpPr>
            <a:spLocks noGrp="1"/>
          </p:cNvSpPr>
          <p:nvPr>
            <p:ph sz="half" idx="1"/>
          </p:nvPr>
        </p:nvSpPr>
        <p:spPr>
          <a:xfrm>
            <a:off x="1127178" y="1196752"/>
            <a:ext cx="9865366" cy="3554419"/>
          </a:xfrm>
        </p:spPr>
        <p:txBody>
          <a:bodyPr/>
          <a:lstStyle/>
          <a:p>
            <a:r>
              <a:rPr lang="de-DE" altLang="de-DE" dirty="0">
                <a:solidFill>
                  <a:srgbClr val="292929"/>
                </a:solidFill>
                <a:latin typeface="charter"/>
              </a:rPr>
              <a:t>Dynamische </a:t>
            </a:r>
            <a:r>
              <a:rPr lang="de-DE" altLang="de-DE" dirty="0" err="1">
                <a:solidFill>
                  <a:srgbClr val="292929"/>
                </a:solidFill>
                <a:latin typeface="charter"/>
              </a:rPr>
              <a:t>Moduszerlegung</a:t>
            </a:r>
            <a:r>
              <a:rPr lang="de-DE" altLang="de-DE" dirty="0">
                <a:solidFill>
                  <a:srgbClr val="292929"/>
                </a:solidFill>
                <a:latin typeface="charter"/>
              </a:rPr>
              <a:t> (DMD)</a:t>
            </a:r>
          </a:p>
          <a:p>
            <a:pPr lvl="1"/>
            <a:r>
              <a:rPr lang="de-DE" altLang="de-DE" dirty="0">
                <a:solidFill>
                  <a:srgbClr val="292929"/>
                </a:solidFill>
                <a:latin typeface="charter"/>
              </a:rPr>
              <a:t>datengesteuerter Algorithmus, welcher der Matrix Faktorisierung und den Algorithmen der Hauptkomponentenanalyse (PCA) ähnelt. Ausgehend von einem multivariaten Zeitreihendatensatz berechnet DMD einen Satz dynamischer Moden, in denen jeder Mode eine feste Oszillationsfrequenz und Zerfalls-/Wachstumsrate zugeordnet ist.</a:t>
            </a:r>
          </a:p>
          <a:p>
            <a:pPr lvl="1"/>
            <a:r>
              <a:rPr lang="de-DE" altLang="de-DE" dirty="0">
                <a:solidFill>
                  <a:srgbClr val="292929"/>
                </a:solidFill>
                <a:latin typeface="charter"/>
              </a:rPr>
              <a:t>DMD ermöglicht es, das zeitliche Verhalten von Daten mit physikalisch sinnvollen Modi zu interpretieren. Ein wichtiges Merkmal ist, dass DMD in der Lage ist, multivariate Zeitreihenvorhersagen durchzuführen. </a:t>
            </a:r>
            <a:r>
              <a:rPr lang="en-GB" altLang="de-DE" dirty="0">
                <a:solidFill>
                  <a:srgbClr val="292929"/>
                </a:solidFill>
                <a:latin typeface="charter"/>
              </a:rPr>
              <a:t> </a:t>
            </a:r>
            <a:endParaRPr lang="en-GB" dirty="0"/>
          </a:p>
        </p:txBody>
      </p:sp>
      <p:pic>
        <p:nvPicPr>
          <p:cNvPr id="3075" name="Picture 3" descr="https://miro.medium.com/max/875/1*TVc4E47ChBJ8W5zWsbAf_w.png">
            <a:extLst>
              <a:ext uri="{FF2B5EF4-FFF2-40B4-BE49-F238E27FC236}">
                <a16:creationId xmlns:a16="http://schemas.microsoft.com/office/drawing/2014/main" id="{75D263E9-9FA1-475B-950D-8E918241E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4437112"/>
            <a:ext cx="5904656" cy="229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0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EE24C-C7A1-ABB8-39BC-26F96C223618}"/>
              </a:ext>
            </a:extLst>
          </p:cNvPr>
          <p:cNvSpPr>
            <a:spLocks noGrp="1"/>
          </p:cNvSpPr>
          <p:nvPr>
            <p:ph type="title"/>
          </p:nvPr>
        </p:nvSpPr>
        <p:spPr>
          <a:xfrm>
            <a:off x="1142966" y="44624"/>
            <a:ext cx="9906069" cy="1143008"/>
          </a:xfrm>
        </p:spPr>
        <p:txBody>
          <a:bodyPr/>
          <a:lstStyle/>
          <a:p>
            <a:r>
              <a:rPr lang="de-DE" dirty="0"/>
              <a:t>Vorgehensweise: DMD</a:t>
            </a:r>
            <a:endParaRPr lang="de-AT"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A92DD9A7-9F71-ECC0-CAEB-944E8FFE1BAD}"/>
                  </a:ext>
                </a:extLst>
              </p:cNvPr>
              <p:cNvSpPr txBox="1">
                <a:spLocks noGrp="1"/>
              </p:cNvSpPr>
              <p:nvPr>
                <p:ph idx="1"/>
              </p:nvPr>
            </p:nvSpPr>
            <p:spPr>
              <a:xfrm>
                <a:off x="838200" y="1825625"/>
                <a:ext cx="10515600" cy="4276107"/>
              </a:xfrm>
              <a:prstGeom prst="rect">
                <a:avLst/>
              </a:prstGeom>
              <a:noFill/>
            </p:spPr>
            <p:txBody>
              <a:bodyPr wrap="square" rtlCol="0">
                <a:spAutoFit/>
              </a:bodyPr>
              <a:lstStyle/>
              <a:p>
                <a:r>
                  <a:rPr lang="de-DE" b="0" dirty="0">
                    <a:latin typeface="Cambria Math" panose="02040503050406030204" pitchFamily="18" charset="0"/>
                  </a:rPr>
                  <a:t>Grundidee: Suche einer Abbildungsmatrix</a:t>
                </a:r>
              </a:p>
              <a:p>
                <a:pPr lvl="1"/>
                <a14:m>
                  <m:oMath xmlns:m="http://schemas.openxmlformats.org/officeDocument/2006/math">
                    <m:sSup>
                      <m:sSupPr>
                        <m:ctrlPr>
                          <a:rPr lang="de-DE" b="1" i="1" smtClean="0">
                            <a:latin typeface="Cambria Math" panose="02040503050406030204" pitchFamily="18" charset="0"/>
                          </a:rPr>
                        </m:ctrlPr>
                      </m:sSupPr>
                      <m:e>
                        <m:r>
                          <a:rPr lang="de-DE" b="1" i="0" smtClean="0">
                            <a:latin typeface="Cambria Math" panose="02040503050406030204" pitchFamily="18" charset="0"/>
                          </a:rPr>
                          <m:t>𝐗</m:t>
                        </m:r>
                      </m:e>
                      <m:sup>
                        <m:r>
                          <a:rPr lang="de-DE" b="1" i="0" smtClean="0">
                            <a:latin typeface="Cambria Math" panose="02040503050406030204" pitchFamily="18" charset="0"/>
                          </a:rPr>
                          <m:t>′</m:t>
                        </m:r>
                      </m:sup>
                    </m:sSup>
                    <m:r>
                      <a:rPr lang="de-DE" i="0" smtClean="0">
                        <a:latin typeface="Cambria Math" panose="02040503050406030204" pitchFamily="18" charset="0"/>
                      </a:rPr>
                      <m:t>=</m:t>
                    </m:r>
                    <m:r>
                      <a:rPr lang="de-DE" b="1" i="0" smtClean="0">
                        <a:latin typeface="Cambria Math" panose="02040503050406030204" pitchFamily="18" charset="0"/>
                      </a:rPr>
                      <m:t>𝐀𝐗</m:t>
                    </m:r>
                  </m:oMath>
                </a14:m>
                <a:endParaRPr lang="de-DE" b="1" dirty="0">
                  <a:latin typeface="Cambria Math" panose="02040503050406030204" pitchFamily="18" charset="0"/>
                </a:endParaRPr>
              </a:p>
              <a:p>
                <a:pPr lvl="1"/>
                <a14:m>
                  <m:oMath xmlns:m="http://schemas.openxmlformats.org/officeDocument/2006/math">
                    <m:r>
                      <a:rPr lang="de-DE" b="1" i="0" smtClean="0">
                        <a:latin typeface="Cambria Math" panose="02040503050406030204" pitchFamily="18" charset="0"/>
                      </a:rPr>
                      <m:t>𝐗</m:t>
                    </m:r>
                    <m:r>
                      <a:rPr lang="de-DE" b="0" i="0" smtClean="0">
                        <a:latin typeface="Cambria Math" panose="02040503050406030204" pitchFamily="18" charset="0"/>
                      </a:rPr>
                      <m:t>=[</m:t>
                    </m:r>
                    <m:m>
                      <m:mPr>
                        <m:mcs>
                          <m:mc>
                            <m:mcPr>
                              <m:count m:val="3"/>
                              <m:mcJc m:val="center"/>
                            </m:mcPr>
                          </m:mc>
                        </m:mcs>
                        <m:ctrlPr>
                          <a:rPr lang="de-DE" b="0" i="1" smtClean="0">
                            <a:latin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v</m:t>
                              </m:r>
                            </m:e>
                            <m:sub>
                              <m:r>
                                <a:rPr lang="de-DE" b="0" i="0" smtClean="0">
                                  <a:latin typeface="Cambria Math" panose="02040503050406030204" pitchFamily="18" charset="0"/>
                                </a:rPr>
                                <m:t>1</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v</m:t>
                              </m:r>
                            </m:e>
                            <m:sub>
                              <m:r>
                                <a:rPr lang="de-DE" b="0" i="0" smtClean="0">
                                  <a:latin typeface="Cambria Math" panose="02040503050406030204" pitchFamily="18" charset="0"/>
                                </a:rPr>
                                <m:t>2</m:t>
                              </m:r>
                            </m:sub>
                          </m:sSub>
                        </m:e>
                        <m:e>
                          <m:r>
                            <a:rPr lang="de-DE" b="0" i="0" smtClean="0">
                              <a:latin typeface="Cambria Math" panose="02040503050406030204" pitchFamily="18" charset="0"/>
                            </a:rPr>
                            <m:t>⋯</m:t>
                          </m:r>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a:rPr lang="de-DE" b="0" i="0" smtClean="0">
                                  <a:latin typeface="Cambria Math" panose="02040503050406030204" pitchFamily="18" charset="0"/>
                                </a:rPr>
                                <m:t>1</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a:rPr lang="de-DE" b="0" i="0" smtClean="0">
                                  <a:latin typeface="Cambria Math" panose="02040503050406030204" pitchFamily="18" charset="0"/>
                                </a:rPr>
                                <m:t>2</m:t>
                              </m:r>
                            </m:sub>
                          </m:sSub>
                        </m:e>
                        <m:e>
                          <m:r>
                            <a:rPr lang="de-DE" b="0" i="0" smtClean="0">
                              <a:latin typeface="Cambria Math" panose="02040503050406030204" pitchFamily="18" charset="0"/>
                            </a:rPr>
                            <m:t>⋯</m:t>
                          </m:r>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a</m:t>
                              </m:r>
                            </m:e>
                            <m:sub>
                              <m:r>
                                <a:rPr lang="de-DE" b="0" i="0" smtClean="0">
                                  <a:latin typeface="Cambria Math" panose="02040503050406030204" pitchFamily="18" charset="0"/>
                                </a:rPr>
                                <m:t>1</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a</m:t>
                              </m:r>
                            </m:e>
                            <m:sub>
                              <m:r>
                                <a:rPr lang="de-DE" b="0" i="0" smtClean="0">
                                  <a:latin typeface="Cambria Math" panose="02040503050406030204" pitchFamily="18" charset="0"/>
                                </a:rPr>
                                <m:t>2</m:t>
                              </m:r>
                            </m:sub>
                          </m:sSub>
                        </m:e>
                        <m:e>
                          <m:r>
                            <a:rPr lang="de-DE" b="0" i="0" smtClean="0">
                              <a:latin typeface="Cambria Math" panose="02040503050406030204" pitchFamily="18" charset="0"/>
                            </a:rPr>
                            <m:t>⋯</m:t>
                          </m:r>
                        </m:e>
                      </m:mr>
                    </m:m>
                    <m:r>
                      <a:rPr lang="de-DE" b="0" i="0" smtClean="0">
                        <a:latin typeface="Cambria Math" panose="02040503050406030204" pitchFamily="18" charset="0"/>
                      </a:rPr>
                      <m:t>     </m:t>
                    </m:r>
                    <m:m>
                      <m:mPr>
                        <m:mcs>
                          <m:mc>
                            <m:mcPr>
                              <m:count m:val="1"/>
                              <m:mcJc m:val="center"/>
                            </m:mcPr>
                          </m:mc>
                        </m:mcs>
                        <m:ctrlPr>
                          <a:rPr lang="de-DE" b="0" i="1" smtClean="0">
                            <a:latin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v</m:t>
                              </m:r>
                            </m:e>
                            <m:sub>
                              <m:r>
                                <m:rPr>
                                  <m:sty m:val="p"/>
                                </m:rPr>
                                <a:rPr lang="de-DE" b="0" i="0" smtClean="0">
                                  <a:latin typeface="Cambria Math" panose="02040503050406030204" pitchFamily="18" charset="0"/>
                                </a:rPr>
                                <m:t>m</m:t>
                              </m:r>
                              <m:r>
                                <a:rPr lang="de-DE" b="0" i="0" smtClean="0">
                                  <a:latin typeface="Cambria Math" panose="02040503050406030204" pitchFamily="18" charset="0"/>
                                </a:rPr>
                                <m:t>−1</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m:rPr>
                                  <m:sty m:val="p"/>
                                </m:rPr>
                                <a:rPr lang="de-DE" b="0" i="0" smtClean="0">
                                  <a:latin typeface="Cambria Math" panose="02040503050406030204" pitchFamily="18" charset="0"/>
                                </a:rPr>
                                <m:t>m</m:t>
                              </m:r>
                              <m:r>
                                <a:rPr lang="de-DE" b="0" i="0" smtClean="0">
                                  <a:latin typeface="Cambria Math" panose="02040503050406030204" pitchFamily="18" charset="0"/>
                                </a:rPr>
                                <m:t>−1</m:t>
                              </m:r>
                            </m:sub>
                          </m:sSub>
                        </m:e>
                      </m:m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a</m:t>
                              </m:r>
                            </m:e>
                            <m:sub>
                              <m:r>
                                <m:rPr>
                                  <m:sty m:val="p"/>
                                </m:rPr>
                                <a:rPr lang="de-DE" b="0" i="0" smtClean="0">
                                  <a:latin typeface="Cambria Math" panose="02040503050406030204" pitchFamily="18" charset="0"/>
                                </a:rPr>
                                <m:t>m</m:t>
                              </m:r>
                              <m:r>
                                <a:rPr lang="de-DE" b="0" i="0" smtClean="0">
                                  <a:latin typeface="Cambria Math" panose="02040503050406030204" pitchFamily="18" charset="0"/>
                                </a:rPr>
                                <m:t>−1</m:t>
                              </m:r>
                            </m:sub>
                          </m:sSub>
                        </m:e>
                      </m:mr>
                    </m:m>
                    <m:r>
                      <a:rPr lang="de-DE" b="0" i="0" smtClean="0">
                        <a:latin typeface="Cambria Math" panose="02040503050406030204" pitchFamily="18" charset="0"/>
                      </a:rPr>
                      <m:t>]</m:t>
                    </m:r>
                  </m:oMath>
                </a14:m>
                <a:r>
                  <a:rPr lang="de-AT" b="1" dirty="0">
                    <a:latin typeface="Cambria Math" panose="02040503050406030204" pitchFamily="18" charset="0"/>
                  </a:rPr>
                  <a:t>, </a:t>
                </a:r>
                <a14:m>
                  <m:oMath xmlns:m="http://schemas.openxmlformats.org/officeDocument/2006/math">
                    <m:r>
                      <a:rPr lang="de-DE" b="1" i="0" smtClean="0">
                        <a:latin typeface="Cambria Math" panose="02040503050406030204" pitchFamily="18" charset="0"/>
                      </a:rPr>
                      <m:t>𝐗</m:t>
                    </m:r>
                    <m:r>
                      <a:rPr lang="de-DE" b="1" i="0" smtClean="0">
                        <a:latin typeface="Cambria Math" panose="02040503050406030204" pitchFamily="18" charset="0"/>
                      </a:rPr>
                      <m:t>′</m:t>
                    </m:r>
                    <m:r>
                      <a:rPr lang="de-DE" i="0" smtClean="0">
                        <a:latin typeface="Cambria Math" panose="02040503050406030204" pitchFamily="18" charset="0"/>
                      </a:rPr>
                      <m:t>=[</m:t>
                    </m:r>
                    <m:m>
                      <m:mPr>
                        <m:mcs>
                          <m:mc>
                            <m:mcPr>
                              <m:count m:val="3"/>
                              <m:mcJc m:val="center"/>
                            </m:mcPr>
                          </m:mc>
                        </m:mcs>
                        <m:ctrlPr>
                          <a:rPr lang="de-DE" i="1">
                            <a:latin typeface="Cambria Math" panose="02040503050406030204" pitchFamily="18" charset="0"/>
                          </a:rPr>
                        </m:ctrlPr>
                      </m:mP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v</m:t>
                              </m:r>
                            </m:e>
                            <m:sub>
                              <m:r>
                                <a:rPr lang="de-DE" b="0" i="0" smtClean="0">
                                  <a:latin typeface="Cambria Math" panose="02040503050406030204" pitchFamily="18" charset="0"/>
                                </a:rPr>
                                <m:t>2</m:t>
                              </m:r>
                            </m:sub>
                          </m:sSub>
                        </m:e>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v</m:t>
                              </m:r>
                            </m:e>
                            <m:sub>
                              <m:r>
                                <a:rPr lang="de-DE" b="0" i="0" smtClean="0">
                                  <a:latin typeface="Cambria Math" panose="02040503050406030204" pitchFamily="18" charset="0"/>
                                </a:rPr>
                                <m:t>3</m:t>
                              </m:r>
                            </m:sub>
                          </m:sSub>
                        </m:e>
                        <m:e>
                          <m:r>
                            <a:rPr lang="de-DE" i="0" smtClean="0">
                              <a:latin typeface="Cambria Math" panose="02040503050406030204" pitchFamily="18" charset="0"/>
                            </a:rPr>
                            <m:t>⋯</m:t>
                          </m:r>
                        </m:e>
                      </m:m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P</m:t>
                              </m:r>
                            </m:e>
                            <m:sub>
                              <m:r>
                                <a:rPr lang="de-DE" b="0" i="0" smtClean="0">
                                  <a:latin typeface="Cambria Math" panose="02040503050406030204" pitchFamily="18" charset="0"/>
                                </a:rPr>
                                <m:t>2</m:t>
                              </m:r>
                            </m:sub>
                          </m:sSub>
                        </m:e>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P</m:t>
                              </m:r>
                            </m:e>
                            <m:sub>
                              <m:r>
                                <a:rPr lang="de-DE" b="0" i="0" smtClean="0">
                                  <a:latin typeface="Cambria Math" panose="02040503050406030204" pitchFamily="18" charset="0"/>
                                </a:rPr>
                                <m:t>3</m:t>
                              </m:r>
                            </m:sub>
                          </m:sSub>
                        </m:e>
                        <m:e>
                          <m:r>
                            <a:rPr lang="de-DE" i="0" smtClean="0">
                              <a:latin typeface="Cambria Math" panose="02040503050406030204" pitchFamily="18" charset="0"/>
                            </a:rPr>
                            <m:t>⋯</m:t>
                          </m:r>
                        </m:e>
                      </m:m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a</m:t>
                              </m:r>
                            </m:e>
                            <m:sub>
                              <m:r>
                                <a:rPr lang="de-DE" b="0" i="0" smtClean="0">
                                  <a:latin typeface="Cambria Math" panose="02040503050406030204" pitchFamily="18" charset="0"/>
                                </a:rPr>
                                <m:t>2</m:t>
                              </m:r>
                            </m:sub>
                          </m:sSub>
                        </m:e>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a</m:t>
                              </m:r>
                            </m:e>
                            <m:sub>
                              <m:r>
                                <a:rPr lang="de-DE" b="0" i="0" smtClean="0">
                                  <a:latin typeface="Cambria Math" panose="02040503050406030204" pitchFamily="18" charset="0"/>
                                </a:rPr>
                                <m:t>3</m:t>
                              </m:r>
                            </m:sub>
                          </m:sSub>
                        </m:e>
                        <m:e>
                          <m:r>
                            <a:rPr lang="de-DE" i="0" smtClean="0">
                              <a:latin typeface="Cambria Math" panose="02040503050406030204" pitchFamily="18" charset="0"/>
                            </a:rPr>
                            <m:t>⋯</m:t>
                          </m:r>
                        </m:e>
                      </m:mr>
                    </m:m>
                    <m:r>
                      <a:rPr lang="de-DE" i="0" smtClean="0">
                        <a:latin typeface="Cambria Math" panose="02040503050406030204" pitchFamily="18" charset="0"/>
                      </a:rPr>
                      <m:t>     </m:t>
                    </m:r>
                    <m:m>
                      <m:mPr>
                        <m:mcs>
                          <m:mc>
                            <m:mcPr>
                              <m:count m:val="1"/>
                              <m:mcJc m:val="center"/>
                            </m:mcPr>
                          </m:mc>
                        </m:mcs>
                        <m:ctrlPr>
                          <a:rPr lang="de-DE" i="1">
                            <a:latin typeface="Cambria Math" panose="02040503050406030204" pitchFamily="18" charset="0"/>
                          </a:rPr>
                        </m:ctrlPr>
                      </m:mP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v</m:t>
                              </m:r>
                            </m:e>
                            <m:sub>
                              <m:r>
                                <m:rPr>
                                  <m:sty m:val="p"/>
                                </m:rPr>
                                <a:rPr lang="de-DE" i="0" smtClean="0">
                                  <a:latin typeface="Cambria Math" panose="02040503050406030204" pitchFamily="18" charset="0"/>
                                </a:rPr>
                                <m:t>m</m:t>
                              </m:r>
                            </m:sub>
                          </m:sSub>
                        </m:e>
                      </m:m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P</m:t>
                              </m:r>
                            </m:e>
                            <m:sub>
                              <m:r>
                                <m:rPr>
                                  <m:sty m:val="p"/>
                                </m:rPr>
                                <a:rPr lang="de-DE" i="0" smtClean="0">
                                  <a:latin typeface="Cambria Math" panose="02040503050406030204" pitchFamily="18" charset="0"/>
                                </a:rPr>
                                <m:t>m</m:t>
                              </m:r>
                            </m:sub>
                          </m:sSub>
                        </m:e>
                      </m:mr>
                      <m:mr>
                        <m:e>
                          <m:sSub>
                            <m:sSubPr>
                              <m:ctrlPr>
                                <a:rPr lang="de-DE" i="1">
                                  <a:latin typeface="Cambria Math" panose="02040503050406030204" pitchFamily="18" charset="0"/>
                                </a:rPr>
                              </m:ctrlPr>
                            </m:sSubPr>
                            <m:e>
                              <m:r>
                                <m:rPr>
                                  <m:sty m:val="p"/>
                                </m:rPr>
                                <a:rPr lang="de-DE" i="0" smtClean="0">
                                  <a:latin typeface="Cambria Math" panose="02040503050406030204" pitchFamily="18" charset="0"/>
                                </a:rPr>
                                <m:t>a</m:t>
                              </m:r>
                            </m:e>
                            <m:sub>
                              <m:r>
                                <m:rPr>
                                  <m:sty m:val="p"/>
                                </m:rPr>
                                <a:rPr lang="de-DE" b="0" i="0" smtClean="0">
                                  <a:latin typeface="Cambria Math" panose="02040503050406030204" pitchFamily="18" charset="0"/>
                                </a:rPr>
                                <m:t>m</m:t>
                              </m:r>
                            </m:sub>
                          </m:sSub>
                        </m:e>
                      </m:mr>
                    </m:m>
                    <m:r>
                      <a:rPr lang="de-DE" i="0" smtClean="0">
                        <a:latin typeface="Cambria Math" panose="02040503050406030204" pitchFamily="18" charset="0"/>
                      </a:rPr>
                      <m:t>]</m:t>
                    </m:r>
                  </m:oMath>
                </a14:m>
                <a:endParaRPr lang="de-AT" b="1" dirty="0">
                  <a:latin typeface="Cambria Math" panose="02040503050406030204" pitchFamily="18" charset="0"/>
                </a:endParaRPr>
              </a:p>
              <a:p>
                <a:r>
                  <a:rPr lang="de-AT" dirty="0">
                    <a:latin typeface="Cambria Math" panose="02040503050406030204" pitchFamily="18" charset="0"/>
                  </a:rPr>
                  <a:t>Hinzufügen von Regressionsschritten</a:t>
                </a:r>
              </a:p>
              <a:p>
                <a:r>
                  <a:rPr lang="de-AT" dirty="0">
                    <a:latin typeface="Cambria Math" panose="02040503050406030204" pitchFamily="18" charset="0"/>
                  </a:rPr>
                  <a:t>Single Value </a:t>
                </a:r>
                <a:r>
                  <a:rPr lang="de-AT" dirty="0" err="1">
                    <a:latin typeface="Cambria Math" panose="02040503050406030204" pitchFamily="18" charset="0"/>
                  </a:rPr>
                  <a:t>Decomposition</a:t>
                </a:r>
                <a:r>
                  <a:rPr lang="de-AT" dirty="0">
                    <a:latin typeface="Cambria Math" panose="02040503050406030204" pitchFamily="18" charset="0"/>
                  </a:rPr>
                  <a:t>: Entfernung der unwesentlichen Eigenwerte</a:t>
                </a:r>
              </a:p>
              <a:p>
                <a:pPr lvl="1"/>
                <a14:m>
                  <m:oMath xmlns:m="http://schemas.openxmlformats.org/officeDocument/2006/math">
                    <m:r>
                      <a:rPr lang="de-AT" b="1" i="0" dirty="0" smtClean="0">
                        <a:latin typeface="Cambria Math" panose="02040503050406030204" pitchFamily="18" charset="0"/>
                      </a:rPr>
                      <m:t>𝐗</m:t>
                    </m:r>
                    <m:r>
                      <a:rPr lang="de-AT" i="0" dirty="0" smtClean="0">
                        <a:latin typeface="Cambria Math" panose="02040503050406030204" pitchFamily="18" charset="0"/>
                      </a:rPr>
                      <m:t> = </m:t>
                    </m:r>
                    <m:r>
                      <a:rPr lang="de-AT" b="1" i="0" dirty="0" smtClean="0">
                        <a:latin typeface="Cambria Math" panose="02040503050406030204" pitchFamily="18" charset="0"/>
                      </a:rPr>
                      <m:t>𝐔</m:t>
                    </m:r>
                    <m:r>
                      <m:rPr>
                        <m:nor/>
                      </m:rPr>
                      <a:rPr lang="el-GR" b="1" dirty="0">
                        <a:latin typeface="Cambria Math" panose="02040503050406030204" pitchFamily="18" charset="0"/>
                      </a:rPr>
                      <m:t>Σ</m:t>
                    </m:r>
                    <m:sSup>
                      <m:sSupPr>
                        <m:ctrlPr>
                          <a:rPr lang="el-GR" b="1" i="1" dirty="0" smtClean="0">
                            <a:latin typeface="Cambria Math" panose="02040503050406030204" pitchFamily="18" charset="0"/>
                          </a:rPr>
                        </m:ctrlPr>
                      </m:sSupPr>
                      <m:e>
                        <m:r>
                          <a:rPr lang="de-DE" b="1" i="0" dirty="0" smtClean="0">
                            <a:latin typeface="Cambria Math" panose="02040503050406030204" pitchFamily="18" charset="0"/>
                          </a:rPr>
                          <m:t>𝐕</m:t>
                        </m:r>
                      </m:e>
                      <m:sup>
                        <m:r>
                          <a:rPr lang="de-DE" b="1" i="0" dirty="0" smtClean="0">
                            <a:latin typeface="Cambria Math" panose="02040503050406030204" pitchFamily="18" charset="0"/>
                          </a:rPr>
                          <m:t>∗</m:t>
                        </m:r>
                      </m:sup>
                    </m:sSup>
                    <m:r>
                      <a:rPr lang="el-GR" i="0" dirty="0" smtClean="0">
                        <a:latin typeface="Cambria Math" panose="02040503050406030204" pitchFamily="18" charset="0"/>
                        <a:ea typeface="Cambria Math" panose="02040503050406030204" pitchFamily="18" charset="0"/>
                      </a:rPr>
                      <m:t>≈</m:t>
                    </m:r>
                    <m:acc>
                      <m:accPr>
                        <m:chr m:val="̃"/>
                        <m:ctrlPr>
                          <a:rPr lang="el-GR" b="1" i="1" dirty="0" smtClean="0">
                            <a:latin typeface="Cambria Math" panose="02040503050406030204" pitchFamily="18" charset="0"/>
                            <a:ea typeface="Cambria Math" panose="02040503050406030204" pitchFamily="18" charset="0"/>
                          </a:rPr>
                        </m:ctrlPr>
                      </m:accPr>
                      <m:e>
                        <m:r>
                          <a:rPr lang="de-DE" b="1" i="0" dirty="0" smtClean="0">
                            <a:latin typeface="Cambria Math" panose="02040503050406030204" pitchFamily="18" charset="0"/>
                            <a:ea typeface="Cambria Math" panose="02040503050406030204" pitchFamily="18" charset="0"/>
                          </a:rPr>
                          <m:t>𝐔</m:t>
                        </m:r>
                      </m:e>
                    </m:acc>
                    <m:acc>
                      <m:accPr>
                        <m:chr m:val="̃"/>
                        <m:ctrlPr>
                          <a:rPr lang="de-AT" b="1" i="1" dirty="0" smtClean="0">
                            <a:latin typeface="Cambria Math" panose="02040503050406030204" pitchFamily="18" charset="0"/>
                          </a:rPr>
                        </m:ctrlPr>
                      </m:accPr>
                      <m:e>
                        <m:r>
                          <m:rPr>
                            <m:nor/>
                          </m:rPr>
                          <a:rPr lang="el-GR" b="1" dirty="0">
                            <a:latin typeface="Cambria Math" panose="02040503050406030204" pitchFamily="18" charset="0"/>
                          </a:rPr>
                          <m:t>Σ</m:t>
                        </m:r>
                      </m:e>
                    </m:acc>
                    <m:sSup>
                      <m:sSupPr>
                        <m:ctrlPr>
                          <a:rPr lang="de-AT" b="1" i="1" dirty="0" smtClean="0">
                            <a:latin typeface="Cambria Math" panose="02040503050406030204" pitchFamily="18" charset="0"/>
                          </a:rPr>
                        </m:ctrlPr>
                      </m:sSupPr>
                      <m:e>
                        <m:acc>
                          <m:accPr>
                            <m:chr m:val="̃"/>
                            <m:ctrlPr>
                              <a:rPr lang="de-AT" b="1" i="1" dirty="0" smtClean="0">
                                <a:latin typeface="Cambria Math" panose="02040503050406030204" pitchFamily="18" charset="0"/>
                              </a:rPr>
                            </m:ctrlPr>
                          </m:accPr>
                          <m:e>
                            <m:r>
                              <a:rPr lang="de-DE" b="1" i="0" dirty="0" smtClean="0">
                                <a:latin typeface="Cambria Math" panose="02040503050406030204" pitchFamily="18" charset="0"/>
                              </a:rPr>
                              <m:t>𝐕</m:t>
                            </m:r>
                          </m:e>
                        </m:acc>
                      </m:e>
                      <m:sup>
                        <m:r>
                          <a:rPr lang="de-DE" b="1" i="0" dirty="0" smtClean="0">
                            <a:latin typeface="Cambria Math" panose="02040503050406030204" pitchFamily="18" charset="0"/>
                          </a:rPr>
                          <m:t>∗</m:t>
                        </m:r>
                      </m:sup>
                    </m:sSup>
                  </m:oMath>
                </a14:m>
                <a:r>
                  <a:rPr lang="de-AT" dirty="0">
                    <a:latin typeface="Cambria Math" panose="02040503050406030204" pitchFamily="18" charset="0"/>
                    <a:sym typeface="Wingdings" panose="05000000000000000000" pitchFamily="2" charset="2"/>
                  </a:rPr>
                  <a:t> </a:t>
                </a:r>
                <a14:m>
                  <m:oMath xmlns:m="http://schemas.openxmlformats.org/officeDocument/2006/math">
                    <m:acc>
                      <m:accPr>
                        <m:chr m:val="̃"/>
                        <m:ctrlPr>
                          <a:rPr lang="de-AT" b="1" i="1" smtClean="0">
                            <a:latin typeface="Cambria Math" panose="02040503050406030204" pitchFamily="18" charset="0"/>
                            <a:sym typeface="Wingdings" panose="05000000000000000000" pitchFamily="2" charset="2"/>
                          </a:rPr>
                        </m:ctrlPr>
                      </m:accPr>
                      <m:e>
                        <m:r>
                          <a:rPr lang="de-DE" b="1" i="0" smtClean="0">
                            <a:latin typeface="Cambria Math" panose="02040503050406030204" pitchFamily="18" charset="0"/>
                            <a:sym typeface="Wingdings" panose="05000000000000000000" pitchFamily="2" charset="2"/>
                          </a:rPr>
                          <m:t>𝐀</m:t>
                        </m:r>
                      </m:e>
                    </m:acc>
                    <m:r>
                      <a:rPr lang="de-DE" b="0" i="0" smtClean="0">
                        <a:latin typeface="Cambria Math" panose="02040503050406030204" pitchFamily="18" charset="0"/>
                        <a:sym typeface="Wingdings" panose="05000000000000000000" pitchFamily="2" charset="2"/>
                      </a:rPr>
                      <m:t>= </m:t>
                    </m:r>
                    <m:sSup>
                      <m:sSupPr>
                        <m:ctrlPr>
                          <a:rPr lang="de-DE" b="1" i="1" smtClean="0">
                            <a:latin typeface="Cambria Math" panose="02040503050406030204" pitchFamily="18" charset="0"/>
                            <a:sym typeface="Wingdings" panose="05000000000000000000" pitchFamily="2" charset="2"/>
                          </a:rPr>
                        </m:ctrlPr>
                      </m:sSupPr>
                      <m:e>
                        <m:acc>
                          <m:accPr>
                            <m:chr m:val="̃"/>
                            <m:ctrlPr>
                              <a:rPr lang="de-DE" b="1" i="1" smtClean="0">
                                <a:latin typeface="Cambria Math" panose="02040503050406030204" pitchFamily="18" charset="0"/>
                                <a:sym typeface="Wingdings" panose="05000000000000000000" pitchFamily="2" charset="2"/>
                              </a:rPr>
                            </m:ctrlPr>
                          </m:accPr>
                          <m:e>
                            <m:r>
                              <a:rPr lang="de-DE" b="1" i="0" smtClean="0">
                                <a:latin typeface="Cambria Math" panose="02040503050406030204" pitchFamily="18" charset="0"/>
                                <a:sym typeface="Wingdings" panose="05000000000000000000" pitchFamily="2" charset="2"/>
                              </a:rPr>
                              <m:t>𝐔</m:t>
                            </m:r>
                          </m:e>
                        </m:acc>
                      </m:e>
                      <m:sup>
                        <m:r>
                          <a:rPr lang="de-DE" b="1" i="0" smtClean="0">
                            <a:latin typeface="Cambria Math" panose="02040503050406030204" pitchFamily="18" charset="0"/>
                            <a:sym typeface="Wingdings" panose="05000000000000000000" pitchFamily="2" charset="2"/>
                          </a:rPr>
                          <m:t>∗</m:t>
                        </m:r>
                      </m:sup>
                    </m:sSup>
                    <m:r>
                      <a:rPr lang="de-DE" b="1" i="0" smtClean="0">
                        <a:latin typeface="Cambria Math" panose="02040503050406030204" pitchFamily="18" charset="0"/>
                        <a:sym typeface="Wingdings" panose="05000000000000000000" pitchFamily="2" charset="2"/>
                      </a:rPr>
                      <m:t>𝐗</m:t>
                    </m:r>
                    <m:r>
                      <a:rPr lang="de-DE" b="1" i="0" smtClean="0">
                        <a:latin typeface="Cambria Math" panose="02040503050406030204" pitchFamily="18" charset="0"/>
                        <a:sym typeface="Wingdings" panose="05000000000000000000" pitchFamily="2" charset="2"/>
                      </a:rPr>
                      <m:t>′</m:t>
                    </m:r>
                    <m:acc>
                      <m:accPr>
                        <m:chr m:val="̃"/>
                        <m:ctrlPr>
                          <a:rPr lang="de-DE" b="1" i="1" smtClean="0">
                            <a:latin typeface="Cambria Math" panose="02040503050406030204" pitchFamily="18" charset="0"/>
                            <a:sym typeface="Wingdings" panose="05000000000000000000" pitchFamily="2" charset="2"/>
                          </a:rPr>
                        </m:ctrlPr>
                      </m:accPr>
                      <m:e>
                        <m:r>
                          <a:rPr lang="de-DE" b="1" i="0" smtClean="0">
                            <a:latin typeface="Cambria Math" panose="02040503050406030204" pitchFamily="18" charset="0"/>
                            <a:sym typeface="Wingdings" panose="05000000000000000000" pitchFamily="2" charset="2"/>
                          </a:rPr>
                          <m:t>𝐕</m:t>
                        </m:r>
                      </m:e>
                    </m:acc>
                    <m:sSup>
                      <m:sSupPr>
                        <m:ctrlPr>
                          <a:rPr lang="de-DE" b="1" i="1" smtClean="0">
                            <a:latin typeface="Cambria Math" panose="02040503050406030204" pitchFamily="18" charset="0"/>
                            <a:sym typeface="Wingdings" panose="05000000000000000000" pitchFamily="2" charset="2"/>
                          </a:rPr>
                        </m:ctrlPr>
                      </m:sSupPr>
                      <m:e>
                        <m:acc>
                          <m:accPr>
                            <m:chr m:val="̃"/>
                            <m:ctrlPr>
                              <a:rPr lang="de-DE" b="1" i="1" smtClean="0">
                                <a:latin typeface="Cambria Math" panose="02040503050406030204" pitchFamily="18" charset="0"/>
                                <a:sym typeface="Wingdings" panose="05000000000000000000" pitchFamily="2" charset="2"/>
                              </a:rPr>
                            </m:ctrlPr>
                          </m:accPr>
                          <m:e>
                            <m:r>
                              <a:rPr lang="el-GR" b="1" i="0" smtClean="0">
                                <a:latin typeface="Cambria Math" panose="02040503050406030204" pitchFamily="18" charset="0"/>
                                <a:sym typeface="Wingdings" panose="05000000000000000000" pitchFamily="2" charset="2"/>
                              </a:rPr>
                              <m:t>𝚺</m:t>
                            </m:r>
                          </m:e>
                        </m:acc>
                      </m:e>
                      <m:sup>
                        <m:r>
                          <a:rPr lang="de-DE" b="1" i="0" smtClean="0">
                            <a:latin typeface="Cambria Math" panose="02040503050406030204" pitchFamily="18" charset="0"/>
                            <a:sym typeface="Wingdings" panose="05000000000000000000" pitchFamily="2" charset="2"/>
                          </a:rPr>
                          <m:t>−</m:t>
                        </m:r>
                        <m:r>
                          <a:rPr lang="de-DE" b="1" i="0" smtClean="0">
                            <a:latin typeface="Cambria Math" panose="02040503050406030204" pitchFamily="18" charset="0"/>
                            <a:sym typeface="Wingdings" panose="05000000000000000000" pitchFamily="2" charset="2"/>
                          </a:rPr>
                          <m:t>𝟏</m:t>
                        </m:r>
                      </m:sup>
                    </m:sSup>
                  </m:oMath>
                </a14:m>
                <a:endParaRPr lang="de-AT" b="1" dirty="0">
                  <a:latin typeface="Cambria Math" panose="02040503050406030204" pitchFamily="18" charset="0"/>
                </a:endParaRPr>
              </a:p>
              <a:p>
                <a:r>
                  <a:rPr lang="de-DE" b="0" dirty="0">
                    <a:latin typeface="Cambria Math" panose="02040503050406030204" pitchFamily="18" charset="0"/>
                  </a:rPr>
                  <a:t>Zeitdiskretes </a:t>
                </a:r>
                <a:r>
                  <a:rPr lang="de-DE" dirty="0">
                    <a:latin typeface="Cambria Math" panose="02040503050406030204" pitchFamily="18" charset="0"/>
                  </a:rPr>
                  <a:t>DMD-</a:t>
                </a:r>
                <a:r>
                  <a:rPr lang="de-DE" b="0" dirty="0">
                    <a:latin typeface="Cambria Math" panose="02040503050406030204" pitchFamily="18" charset="0"/>
                  </a:rPr>
                  <a:t>Modell mit reduzierter Ordnung</a:t>
                </a:r>
              </a:p>
              <a:p>
                <a:pPr lvl="1"/>
                <a14:m>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m:rPr>
                                    <m:sty m:val="p"/>
                                  </m:rPr>
                                  <a:rPr lang="de-DE" i="0" smtClean="0">
                                    <a:latin typeface="Cambria Math" panose="02040503050406030204" pitchFamily="18" charset="0"/>
                                  </a:rPr>
                                  <m:t>x</m:t>
                                </m:r>
                              </m:e>
                            </m:acc>
                          </m:e>
                        </m:bar>
                      </m:e>
                      <m:sub>
                        <m:r>
                          <m:rPr>
                            <m:sty m:val="p"/>
                          </m:rPr>
                          <a:rPr lang="de-DE" i="0" smtClean="0">
                            <a:latin typeface="Cambria Math" panose="02040503050406030204" pitchFamily="18" charset="0"/>
                          </a:rPr>
                          <m:t>k</m:t>
                        </m:r>
                        <m:r>
                          <a:rPr lang="de-DE" i="0" smtClean="0">
                            <a:latin typeface="Cambria Math" panose="02040503050406030204" pitchFamily="18" charset="0"/>
                          </a:rPr>
                          <m:t>+1</m:t>
                        </m:r>
                      </m:sub>
                    </m:sSub>
                    <m:r>
                      <a:rPr lang="de-DE" i="0" smtClean="0">
                        <a:latin typeface="Cambria Math" panose="02040503050406030204" pitchFamily="18" charset="0"/>
                      </a:rPr>
                      <m:t>=</m:t>
                    </m:r>
                    <m:r>
                      <a:rPr lang="de-DE" b="1" i="0" smtClean="0">
                        <a:latin typeface="Cambria Math" panose="02040503050406030204" pitchFamily="18" charset="0"/>
                      </a:rPr>
                      <m:t>𝐀</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m:rPr>
                                    <m:sty m:val="p"/>
                                  </m:rPr>
                                  <a:rPr lang="de-DE" i="0" smtClean="0">
                                    <a:latin typeface="Cambria Math" panose="02040503050406030204" pitchFamily="18" charset="0"/>
                                  </a:rPr>
                                  <m:t>x</m:t>
                                </m:r>
                              </m:e>
                            </m:acc>
                          </m:e>
                        </m:bar>
                      </m:e>
                      <m:sub>
                        <m:r>
                          <m:rPr>
                            <m:sty m:val="p"/>
                          </m:rPr>
                          <a:rPr lang="de-DE" i="0" smtClean="0">
                            <a:latin typeface="Cambria Math" panose="02040503050406030204" pitchFamily="18" charset="0"/>
                          </a:rPr>
                          <m:t>k</m:t>
                        </m:r>
                      </m:sub>
                    </m:sSub>
                  </m:oMath>
                </a14:m>
                <a:endParaRPr lang="de-DE" dirty="0">
                  <a:latin typeface="Cambria Math" panose="02040503050406030204" pitchFamily="18" charset="0"/>
                </a:endParaRPr>
              </a:p>
              <a:p>
                <a:pPr lvl="1"/>
                <a:endParaRPr lang="de-DE" b="0" i="1" dirty="0">
                  <a:latin typeface="Cambria Math" panose="02040503050406030204" pitchFamily="18" charset="0"/>
                </a:endParaRPr>
              </a:p>
            </p:txBody>
          </p:sp>
        </mc:Choice>
        <mc:Fallback xmlns="">
          <p:sp>
            <p:nvSpPr>
              <p:cNvPr id="4" name="Inhaltsplatzhalter 3">
                <a:extLst>
                  <a:ext uri="{FF2B5EF4-FFF2-40B4-BE49-F238E27FC236}">
                    <a16:creationId xmlns:a16="http://schemas.microsoft.com/office/drawing/2014/main" id="{A92DD9A7-9F71-ECC0-CAEB-944E8FFE1BAD}"/>
                  </a:ext>
                </a:extLst>
              </p:cNvPr>
              <p:cNvSpPr txBox="1">
                <a:spLocks noGrp="1" noRot="1" noChangeAspect="1" noMove="1" noResize="1" noEditPoints="1" noAdjustHandles="1" noChangeArrowheads="1" noChangeShapeType="1" noTextEdit="1"/>
              </p:cNvSpPr>
              <p:nvPr>
                <p:ph idx="1"/>
              </p:nvPr>
            </p:nvSpPr>
            <p:spPr>
              <a:xfrm>
                <a:off x="838200" y="1825625"/>
                <a:ext cx="10515600" cy="4276107"/>
              </a:xfrm>
              <a:prstGeom prst="rect">
                <a:avLst/>
              </a:prstGeom>
              <a:blipFill>
                <a:blip r:embed="rId2"/>
                <a:stretch>
                  <a:fillRect l="-928" t="-1140"/>
                </a:stretch>
              </a:blipFill>
            </p:spPr>
            <p:txBody>
              <a:bodyPr/>
              <a:lstStyle/>
              <a:p>
                <a:r>
                  <a:rPr lang="de-AT">
                    <a:noFill/>
                  </a:rPr>
                  <a:t> </a:t>
                </a:r>
              </a:p>
            </p:txBody>
          </p:sp>
        </mc:Fallback>
      </mc:AlternateContent>
    </p:spTree>
    <p:extLst>
      <p:ext uri="{BB962C8B-B14F-4D97-AF65-F5344CB8AC3E}">
        <p14:creationId xmlns:p14="http://schemas.microsoft.com/office/powerpoint/2010/main" val="744705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EEB52C-66CD-DA6A-7B58-D884D2CCEB4B}"/>
              </a:ext>
            </a:extLst>
          </p:cNvPr>
          <p:cNvSpPr>
            <a:spLocks noGrp="1"/>
          </p:cNvSpPr>
          <p:nvPr>
            <p:ph type="title"/>
          </p:nvPr>
        </p:nvSpPr>
        <p:spPr>
          <a:xfrm>
            <a:off x="1142966" y="44624"/>
            <a:ext cx="9906069" cy="1143008"/>
          </a:xfrm>
        </p:spPr>
        <p:txBody>
          <a:bodyPr/>
          <a:lstStyle/>
          <a:p>
            <a:r>
              <a:rPr lang="de-DE" dirty="0"/>
              <a:t>Kalman-Filter auf Basis von DMD</a:t>
            </a:r>
            <a:endParaRPr lang="de-AT"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9EFADE6-25C2-9DEA-E0B2-A8106BB8C89C}"/>
                  </a:ext>
                </a:extLst>
              </p:cNvPr>
              <p:cNvSpPr>
                <a:spLocks noGrp="1"/>
              </p:cNvSpPr>
              <p:nvPr>
                <p:ph idx="1"/>
              </p:nvPr>
            </p:nvSpPr>
            <p:spPr>
              <a:xfrm>
                <a:off x="1142966" y="1484784"/>
                <a:ext cx="9906069" cy="5256584"/>
              </a:xfrm>
            </p:spPr>
            <p:txBody>
              <a:bodyPr>
                <a:noAutofit/>
              </a:bodyPr>
              <a:lstStyle/>
              <a:p>
                <a:r>
                  <a:rPr lang="de-DE" sz="2000" dirty="0"/>
                  <a:t>Grundidee: iterative Schätzung von Parametern auf Basis von fehlerbehafteten Parametern</a:t>
                </a:r>
              </a:p>
              <a:p>
                <a:r>
                  <a:rPr lang="de-AT" sz="2000" dirty="0"/>
                  <a:t>Versehen des DMD-Modells mit Prozess- und Messrauschen</a:t>
                </a:r>
              </a:p>
              <a:p>
                <a:pPr lvl="1"/>
                <a14:m>
                  <m:oMath xmlns:m="http://schemas.openxmlformats.org/officeDocument/2006/math">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r>
                          <a:rPr lang="de-DE" i="1">
                            <a:latin typeface="Cambria Math" panose="02040503050406030204" pitchFamily="18" charset="0"/>
                          </a:rPr>
                          <m:t>+1</m:t>
                        </m:r>
                      </m:sub>
                    </m:sSub>
                    <m:r>
                      <a:rPr lang="de-DE" i="1">
                        <a:latin typeface="Cambria Math" panose="02040503050406030204" pitchFamily="18" charset="0"/>
                      </a:rPr>
                      <m:t>=</m:t>
                    </m:r>
                    <m:r>
                      <a:rPr lang="de-DE" b="1" i="1">
                        <a:latin typeface="Cambria Math" panose="02040503050406030204" pitchFamily="18" charset="0"/>
                      </a:rPr>
                      <m:t>𝑨</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i="1">
                        <a:latin typeface="Cambria Math" panose="02040503050406030204" pitchFamily="18" charset="0"/>
                      </a:rPr>
                      <m:t>+</m:t>
                    </m:r>
                    <m:sSub>
                      <m:sSubPr>
                        <m:ctrlPr>
                          <a:rPr lang="de-DE" i="1" dirty="0">
                            <a:latin typeface="Cambria Math" panose="02040503050406030204" pitchFamily="18" charset="0"/>
                          </a:rPr>
                        </m:ctrlPr>
                      </m:sSubPr>
                      <m:e>
                        <m:bar>
                          <m:barPr>
                            <m:ctrlPr>
                              <a:rPr lang="de-DE" i="1" dirty="0" smtClean="0">
                                <a:latin typeface="Cambria Math" panose="02040503050406030204" pitchFamily="18" charset="0"/>
                              </a:rPr>
                            </m:ctrlPr>
                          </m:barPr>
                          <m:e>
                            <m:r>
                              <a:rPr lang="de-DE" i="1" dirty="0">
                                <a:latin typeface="Cambria Math" panose="02040503050406030204" pitchFamily="18" charset="0"/>
                              </a:rPr>
                              <m:t>𝑤</m:t>
                            </m:r>
                          </m:e>
                        </m:bar>
                      </m:e>
                      <m:sub>
                        <m:r>
                          <a:rPr lang="de-DE" i="1" dirty="0">
                            <a:latin typeface="Cambria Math" panose="02040503050406030204" pitchFamily="18" charset="0"/>
                          </a:rPr>
                          <m:t>𝑘</m:t>
                        </m:r>
                      </m:sub>
                    </m:sSub>
                  </m:oMath>
                </a14:m>
                <a:endParaRPr lang="de-AT" b="1" dirty="0"/>
              </a:p>
              <a:p>
                <a:pPr lvl="1"/>
                <a14:m>
                  <m:oMath xmlns:m="http://schemas.openxmlformats.org/officeDocument/2006/math">
                    <m:sSub>
                      <m:sSubPr>
                        <m:ctrlPr>
                          <a:rPr lang="de-DE" b="1" i="1">
                            <a:latin typeface="Cambria Math" panose="02040503050406030204" pitchFamily="18" charset="0"/>
                          </a:rPr>
                        </m:ctrlPr>
                      </m:sSubPr>
                      <m:e>
                        <m:bar>
                          <m:barPr>
                            <m:ctrlPr>
                              <a:rPr lang="de-DE" b="1" i="1">
                                <a:latin typeface="Cambria Math" panose="02040503050406030204" pitchFamily="18" charset="0"/>
                              </a:rPr>
                            </m:ctrlPr>
                          </m:barPr>
                          <m:e>
                            <m:acc>
                              <m:accPr>
                                <m:chr m:val="̃"/>
                                <m:ctrlPr>
                                  <a:rPr lang="de-DE" b="1" i="1">
                                    <a:latin typeface="Cambria Math" panose="02040503050406030204" pitchFamily="18" charset="0"/>
                                  </a:rPr>
                                </m:ctrlPr>
                              </m:accPr>
                              <m:e>
                                <m:r>
                                  <a:rPr lang="de-DE" b="1" i="1">
                                    <a:latin typeface="Cambria Math" panose="02040503050406030204" pitchFamily="18" charset="0"/>
                                  </a:rPr>
                                  <m:t>𝑦</m:t>
                                </m:r>
                              </m:e>
                            </m:acc>
                          </m:e>
                        </m:bar>
                      </m:e>
                      <m:sub>
                        <m:r>
                          <a:rPr lang="de-DE" b="1" i="1">
                            <a:latin typeface="Cambria Math" panose="02040503050406030204" pitchFamily="18" charset="0"/>
                          </a:rPr>
                          <m:t>𝑘</m:t>
                        </m:r>
                      </m:sub>
                    </m:sSub>
                    <m:r>
                      <a:rPr lang="de-DE" b="1" i="1">
                        <a:latin typeface="Cambria Math" panose="02040503050406030204" pitchFamily="18" charset="0"/>
                      </a:rPr>
                      <m:t>=</m:t>
                    </m:r>
                    <m:r>
                      <a:rPr lang="de-DE" b="1" i="1">
                        <a:latin typeface="Cambria Math" panose="02040503050406030204" pitchFamily="18" charset="0"/>
                      </a:rPr>
                      <m:t>𝑪</m:t>
                    </m:r>
                    <m:sSub>
                      <m:sSubPr>
                        <m:ctrlPr>
                          <a:rPr lang="de-DE" b="1" i="1">
                            <a:latin typeface="Cambria Math" panose="02040503050406030204" pitchFamily="18" charset="0"/>
                          </a:rPr>
                        </m:ctrlPr>
                      </m:sSubPr>
                      <m:e>
                        <m:bar>
                          <m:barPr>
                            <m:ctrlPr>
                              <a:rPr lang="de-DE" b="1" i="1">
                                <a:latin typeface="Cambria Math" panose="02040503050406030204" pitchFamily="18" charset="0"/>
                              </a:rPr>
                            </m:ctrlPr>
                          </m:barPr>
                          <m:e>
                            <m:acc>
                              <m:accPr>
                                <m:chr m:val="̃"/>
                                <m:ctrlPr>
                                  <a:rPr lang="de-DE" b="1" i="1">
                                    <a:latin typeface="Cambria Math" panose="02040503050406030204" pitchFamily="18" charset="0"/>
                                  </a:rPr>
                                </m:ctrlPr>
                              </m:accPr>
                              <m:e>
                                <m:r>
                                  <a:rPr lang="de-DE" b="1" i="1">
                                    <a:latin typeface="Cambria Math" panose="02040503050406030204" pitchFamily="18" charset="0"/>
                                  </a:rPr>
                                  <m:t>𝑥</m:t>
                                </m:r>
                              </m:e>
                            </m:acc>
                          </m:e>
                        </m:bar>
                      </m:e>
                      <m:sub>
                        <m:r>
                          <a:rPr lang="de-DE" b="1" i="1">
                            <a:latin typeface="Cambria Math" panose="02040503050406030204" pitchFamily="18" charset="0"/>
                          </a:rPr>
                          <m:t>𝑘</m:t>
                        </m:r>
                      </m:sub>
                    </m:sSub>
                    <m:r>
                      <m:rPr>
                        <m:nor/>
                      </m:rPr>
                      <a:rPr lang="de-AT" b="1" i="1" dirty="0">
                        <a:latin typeface="Cambria Math" panose="02040503050406030204" pitchFamily="18" charset="0"/>
                      </a:rPr>
                      <m:t> </m:t>
                    </m:r>
                    <m:r>
                      <m:rPr>
                        <m:nor/>
                      </m:rPr>
                      <a:rPr lang="de-AT" dirty="0">
                        <a:latin typeface="Cambria Math" panose="02040503050406030204" pitchFamily="18" charset="0"/>
                      </a:rPr>
                      <m:t>+</m:t>
                    </m:r>
                    <m:r>
                      <m:rPr>
                        <m:nor/>
                      </m:rPr>
                      <a:rPr lang="de-AT" b="1" i="1" dirty="0">
                        <a:latin typeface="Cambria Math" panose="02040503050406030204" pitchFamily="18" charset="0"/>
                      </a:rPr>
                      <m:t> </m:t>
                    </m:r>
                    <m:r>
                      <m:rPr>
                        <m:nor/>
                      </m:rPr>
                      <a:rPr lang="de-DE" b="0" i="0" dirty="0" smtClean="0">
                        <a:latin typeface="Cambria Math" panose="02040503050406030204" pitchFamily="18" charset="0"/>
                      </a:rPr>
                      <m:t> </m:t>
                    </m:r>
                    <m:sSub>
                      <m:sSubPr>
                        <m:ctrlPr>
                          <a:rPr lang="de-DE" b="0" i="1" dirty="0" smtClean="0">
                            <a:latin typeface="Cambria Math" panose="02040503050406030204" pitchFamily="18" charset="0"/>
                          </a:rPr>
                        </m:ctrlPr>
                      </m:sSubPr>
                      <m:e>
                        <m:bar>
                          <m:barPr>
                            <m:ctrlPr>
                              <a:rPr lang="de-DE" i="1" dirty="0">
                                <a:latin typeface="Cambria Math" panose="02040503050406030204" pitchFamily="18" charset="0"/>
                              </a:rPr>
                            </m:ctrlPr>
                          </m:barPr>
                          <m:e>
                            <m:r>
                              <a:rPr lang="de-DE" i="1" dirty="0">
                                <a:latin typeface="Cambria Math" panose="02040503050406030204" pitchFamily="18" charset="0"/>
                              </a:rPr>
                              <m:t>𝑣</m:t>
                            </m:r>
                          </m:e>
                        </m:bar>
                      </m:e>
                      <m:sub>
                        <m:r>
                          <a:rPr lang="de-DE" b="0" i="1" dirty="0" smtClean="0">
                            <a:latin typeface="Cambria Math" panose="02040503050406030204" pitchFamily="18" charset="0"/>
                          </a:rPr>
                          <m:t>𝑘</m:t>
                        </m:r>
                      </m:sub>
                    </m:sSub>
                  </m:oMath>
                </a14:m>
                <a:endParaRPr lang="de-AT" dirty="0"/>
              </a:p>
              <a:p>
                <a:r>
                  <a:rPr lang="de-AT" sz="2000" dirty="0"/>
                  <a:t>Bestimmung der Kalman-Verstärkung aus der diskreten </a:t>
                </a:r>
                <a:r>
                  <a:rPr lang="de-AT" sz="2000" dirty="0" err="1"/>
                  <a:t>Riccati</a:t>
                </a:r>
                <a:r>
                  <a:rPr lang="de-AT" sz="2000" dirty="0"/>
                  <a:t>-Gleichung</a:t>
                </a:r>
              </a:p>
              <a:p>
                <a:pPr lvl="1"/>
                <a14:m>
                  <m:oMath xmlns:m="http://schemas.openxmlformats.org/officeDocument/2006/math">
                    <m:r>
                      <m:rPr>
                        <m:sty m:val="p"/>
                      </m:rPr>
                      <a:rPr lang="de-DE" b="0" i="0" smtClean="0">
                        <a:latin typeface="Cambria Math" panose="02040503050406030204" pitchFamily="18" charset="0"/>
                      </a:rPr>
                      <m:t>K</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i="1">
                            <a:latin typeface="Cambria Math" panose="02040503050406030204" pitchFamily="18" charset="0"/>
                          </a:rPr>
                          <m:t>𝐴𝑃</m:t>
                        </m:r>
                        <m:sSup>
                          <m:sSupPr>
                            <m:ctrlPr>
                              <a:rPr lang="de-DE" i="1" smtClean="0">
                                <a:latin typeface="Cambria Math" panose="02040503050406030204" pitchFamily="18" charset="0"/>
                              </a:rPr>
                            </m:ctrlPr>
                          </m:sSupPr>
                          <m:e>
                            <m:r>
                              <a:rPr lang="de-DE" b="0" i="1" smtClean="0">
                                <a:latin typeface="Cambria Math" panose="02040503050406030204" pitchFamily="18" charset="0"/>
                              </a:rPr>
                              <m:t>𝐶</m:t>
                            </m:r>
                          </m:e>
                          <m:sup>
                            <m:r>
                              <a:rPr lang="de-DE" b="0" i="1" smtClean="0">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𝑁</m:t>
                        </m:r>
                      </m:num>
                      <m:den>
                        <m:r>
                          <a:rPr lang="de-DE" i="1">
                            <a:latin typeface="Cambria Math" panose="02040503050406030204" pitchFamily="18" charset="0"/>
                          </a:rPr>
                          <m:t>𝐶𝑃</m:t>
                        </m:r>
                        <m:sSup>
                          <m:sSupPr>
                            <m:ctrlPr>
                              <a:rPr lang="de-DE" i="1" smtClean="0">
                                <a:latin typeface="Cambria Math" panose="02040503050406030204" pitchFamily="18" charset="0"/>
                              </a:rPr>
                            </m:ctrlPr>
                          </m:sSupPr>
                          <m:e>
                            <m:r>
                              <a:rPr lang="de-DE" b="0" i="1" smtClean="0">
                                <a:latin typeface="Cambria Math" panose="02040503050406030204" pitchFamily="18" charset="0"/>
                              </a:rPr>
                              <m:t>𝐶</m:t>
                            </m:r>
                          </m:e>
                          <m:sup>
                            <m:r>
                              <a:rPr lang="de-DE" b="0" i="1" smtClean="0">
                                <a:latin typeface="Cambria Math" panose="02040503050406030204" pitchFamily="18" charset="0"/>
                              </a:rPr>
                              <m:t>𝑇</m:t>
                            </m:r>
                          </m:sup>
                        </m:sSup>
                        <m:r>
                          <a:rPr lang="de-DE" i="1">
                            <a:latin typeface="Cambria Math" panose="02040503050406030204" pitchFamily="18" charset="0"/>
                          </a:rPr>
                          <m:t>+</m:t>
                        </m:r>
                        <m:r>
                          <a:rPr lang="de-DE" i="1">
                            <a:latin typeface="Cambria Math" panose="02040503050406030204" pitchFamily="18" charset="0"/>
                          </a:rPr>
                          <m:t>𝑅</m:t>
                        </m:r>
                      </m:den>
                    </m:f>
                  </m:oMath>
                </a14:m>
                <a:r>
                  <a:rPr lang="de-AT" dirty="0"/>
                  <a:t> </a:t>
                </a:r>
              </a:p>
              <a:p>
                <a:pPr lvl="2"/>
                <a:r>
                  <a:rPr lang="de-AT" sz="1700" dirty="0"/>
                  <a:t>mit N … Kreuzvarianz des Rauschens</a:t>
                </a:r>
              </a:p>
              <a:p>
                <a:pPr lvl="2"/>
                <a:r>
                  <a:rPr lang="de-AT" sz="1700" dirty="0"/>
                  <a:t>Mit R … Kovarianz des Prozessrauschens</a:t>
                </a:r>
              </a:p>
              <a:p>
                <a:r>
                  <a:rPr lang="de-AT" sz="2000" dirty="0"/>
                  <a:t>Zeitdiskretes Kalman-Modell</a:t>
                </a:r>
              </a:p>
              <a:p>
                <a:pPr lvl="1"/>
                <a14:m>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smtClean="0">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r>
                          <a:rPr lang="de-DE" i="1">
                            <a:latin typeface="Cambria Math" panose="02040503050406030204" pitchFamily="18" charset="0"/>
                          </a:rPr>
                          <m:t>+1</m:t>
                        </m:r>
                      </m:sub>
                    </m:sSub>
                    <m:r>
                      <a:rPr lang="de-DE" i="1">
                        <a:latin typeface="Cambria Math" panose="02040503050406030204" pitchFamily="18" charset="0"/>
                      </a:rPr>
                      <m:t>=</m:t>
                    </m:r>
                    <m:r>
                      <a:rPr lang="de-DE" b="1" i="1">
                        <a:latin typeface="Cambria Math" panose="02040503050406030204" pitchFamily="18" charset="0"/>
                      </a:rPr>
                      <m:t>𝑨</m:t>
                    </m:r>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smtClean="0">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b="0" i="1" smtClean="0">
                        <a:latin typeface="Cambria Math" panose="02040503050406030204" pitchFamily="18" charset="0"/>
                      </a:rPr>
                      <m:t>+</m:t>
                    </m:r>
                    <m:r>
                      <a:rPr lang="de-DE" b="1" i="1" smtClean="0">
                        <a:latin typeface="Cambria Math" panose="02040503050406030204" pitchFamily="18" charset="0"/>
                      </a:rPr>
                      <m:t>𝑲</m:t>
                    </m:r>
                    <m:r>
                      <a:rPr lang="de-DE" b="0" i="1" smtClean="0">
                        <a:latin typeface="Cambria Math" panose="02040503050406030204" pitchFamily="18" charset="0"/>
                      </a:rPr>
                      <m:t>(</m:t>
                    </m:r>
                    <m:sSub>
                      <m:sSubPr>
                        <m:ctrlPr>
                          <a:rPr lang="de-DE" b="1" i="1">
                            <a:latin typeface="Cambria Math" panose="02040503050406030204" pitchFamily="18" charset="0"/>
                          </a:rPr>
                        </m:ctrlPr>
                      </m:sSubPr>
                      <m:e>
                        <m:bar>
                          <m:barPr>
                            <m:ctrlPr>
                              <a:rPr lang="de-DE" b="1" i="1">
                                <a:latin typeface="Cambria Math" panose="02040503050406030204" pitchFamily="18" charset="0"/>
                              </a:rPr>
                            </m:ctrlPr>
                          </m:barPr>
                          <m:e>
                            <m:acc>
                              <m:accPr>
                                <m:chr m:val="̃"/>
                                <m:ctrlPr>
                                  <a:rPr lang="de-DE" b="1" i="1">
                                    <a:latin typeface="Cambria Math" panose="02040503050406030204" pitchFamily="18" charset="0"/>
                                  </a:rPr>
                                </m:ctrlPr>
                              </m:accPr>
                              <m:e>
                                <m:r>
                                  <a:rPr lang="de-DE" b="1" i="1">
                                    <a:latin typeface="Cambria Math" panose="02040503050406030204" pitchFamily="18" charset="0"/>
                                  </a:rPr>
                                  <m:t>𝑦</m:t>
                                </m:r>
                              </m:e>
                            </m:acc>
                          </m:e>
                        </m:bar>
                      </m:e>
                      <m:sub>
                        <m:r>
                          <a:rPr lang="de-DE" b="1" i="1">
                            <a:latin typeface="Cambria Math" panose="02040503050406030204" pitchFamily="18" charset="0"/>
                          </a:rPr>
                          <m:t>𝑘</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b="0" i="1" smtClean="0">
                        <a:latin typeface="Cambria Math" panose="02040503050406030204" pitchFamily="18" charset="0"/>
                      </a:rPr>
                      <m:t>)</m:t>
                    </m:r>
                  </m:oMath>
                </a14:m>
                <a:endParaRPr lang="de-AT" dirty="0"/>
              </a:p>
              <a:p>
                <a:pPr lvl="1"/>
                <a14:m>
                  <m:oMath xmlns:m="http://schemas.openxmlformats.org/officeDocument/2006/math">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𝑦</m:t>
                                </m:r>
                              </m:e>
                            </m:acc>
                          </m:e>
                        </m:bar>
                      </m:e>
                      <m:sub>
                        <m:r>
                          <a:rPr lang="de-DE" i="1">
                            <a:latin typeface="Cambria Math" panose="02040503050406030204" pitchFamily="18" charset="0"/>
                          </a:rPr>
                          <m:t>𝑘</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b="1" i="1">
                            <a:latin typeface="Cambria Math" panose="02040503050406030204" pitchFamily="18" charset="0"/>
                          </a:rPr>
                          <m:t>𝑪</m:t>
                        </m:r>
                      </m:e>
                      <m:sub>
                        <m:r>
                          <a:rPr lang="de-DE" i="1">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a:rPr lang="de-DE" i="1">
                                    <a:latin typeface="Cambria Math" panose="02040503050406030204" pitchFamily="18" charset="0"/>
                                  </a:rPr>
                                  <m:t>𝑥</m:t>
                                </m:r>
                              </m:e>
                            </m:acc>
                          </m:e>
                        </m:bar>
                      </m:e>
                      <m:sub>
                        <m:r>
                          <a:rPr lang="de-DE" i="1">
                            <a:latin typeface="Cambria Math" panose="02040503050406030204" pitchFamily="18" charset="0"/>
                          </a:rPr>
                          <m:t>𝑘</m:t>
                        </m:r>
                      </m:sub>
                    </m:sSub>
                    <m:r>
                      <a:rPr lang="de-DE" i="1">
                        <a:latin typeface="Cambria Math" panose="02040503050406030204" pitchFamily="18" charset="0"/>
                      </a:rPr>
                      <m:t>+</m:t>
                    </m:r>
                    <m:sSub>
                      <m:sSubPr>
                        <m:ctrlPr>
                          <a:rPr lang="de-DE" i="1">
                            <a:latin typeface="Cambria Math" panose="02040503050406030204" pitchFamily="18" charset="0"/>
                          </a:rPr>
                        </m:ctrlPr>
                      </m:sSubPr>
                      <m:e>
                        <m:r>
                          <a:rPr lang="de-DE" b="1" i="1">
                            <a:latin typeface="Cambria Math" panose="02040503050406030204" pitchFamily="18" charset="0"/>
                          </a:rPr>
                          <m:t>𝑫</m:t>
                        </m:r>
                      </m:e>
                      <m:sub>
                        <m:r>
                          <a:rPr lang="de-DE" i="1">
                            <a:latin typeface="Cambria Math" panose="02040503050406030204" pitchFamily="18" charset="0"/>
                          </a:rPr>
                          <m:t>𝐾𝑎𝑙</m:t>
                        </m:r>
                      </m:sub>
                    </m:sSub>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r>
                              <a:rPr lang="de-DE" i="1">
                                <a:latin typeface="Cambria Math" panose="02040503050406030204" pitchFamily="18" charset="0"/>
                              </a:rPr>
                              <m:t>𝑢</m:t>
                            </m:r>
                          </m:e>
                        </m:bar>
                      </m:e>
                      <m:sub>
                        <m:r>
                          <a:rPr lang="de-DE" i="1">
                            <a:latin typeface="Cambria Math" panose="02040503050406030204" pitchFamily="18" charset="0"/>
                          </a:rPr>
                          <m:t>𝐾𝑎𝑙</m:t>
                        </m:r>
                        <m:r>
                          <a:rPr lang="de-DE" i="1">
                            <a:latin typeface="Cambria Math" panose="02040503050406030204" pitchFamily="18" charset="0"/>
                          </a:rPr>
                          <m:t>,</m:t>
                        </m:r>
                        <m:r>
                          <a:rPr lang="de-DE" i="1">
                            <a:latin typeface="Cambria Math" panose="02040503050406030204" pitchFamily="18" charset="0"/>
                          </a:rPr>
                          <m:t>𝑘</m:t>
                        </m:r>
                      </m:sub>
                    </m:sSub>
                  </m:oMath>
                </a14:m>
                <a:endParaRPr lang="de-DE" dirty="0"/>
              </a:p>
              <a:p>
                <a:pPr lvl="2"/>
                <a:r>
                  <a:rPr lang="de-AT" sz="1700" dirty="0"/>
                  <a:t>mit </a:t>
                </a:r>
                <a14:m>
                  <m:oMath xmlns:m="http://schemas.openxmlformats.org/officeDocument/2006/math">
                    <m:sSub>
                      <m:sSubPr>
                        <m:ctrlPr>
                          <a:rPr lang="de-DE" sz="1700" i="1" smtClean="0">
                            <a:latin typeface="Cambria Math" panose="02040503050406030204" pitchFamily="18" charset="0"/>
                          </a:rPr>
                        </m:ctrlPr>
                      </m:sSubPr>
                      <m:e>
                        <m:bar>
                          <m:barPr>
                            <m:ctrlPr>
                              <a:rPr lang="de-DE" sz="1700" i="1">
                                <a:latin typeface="Cambria Math" panose="02040503050406030204" pitchFamily="18" charset="0"/>
                              </a:rPr>
                            </m:ctrlPr>
                          </m:barPr>
                          <m:e>
                            <m:r>
                              <a:rPr lang="de-DE" sz="1700" i="1">
                                <a:latin typeface="Cambria Math" panose="02040503050406030204" pitchFamily="18" charset="0"/>
                              </a:rPr>
                              <m:t>𝑢</m:t>
                            </m:r>
                          </m:e>
                        </m:bar>
                      </m:e>
                      <m:sub>
                        <m:r>
                          <a:rPr lang="de-DE" sz="1700" i="1">
                            <a:latin typeface="Cambria Math" panose="02040503050406030204" pitchFamily="18" charset="0"/>
                          </a:rPr>
                          <m:t>𝐾𝑎𝑙</m:t>
                        </m:r>
                        <m:r>
                          <a:rPr lang="de-DE" sz="1700" i="1">
                            <a:latin typeface="Cambria Math" panose="02040503050406030204" pitchFamily="18" charset="0"/>
                          </a:rPr>
                          <m:t>,</m:t>
                        </m:r>
                        <m:r>
                          <a:rPr lang="de-DE" sz="1700" i="1">
                            <a:latin typeface="Cambria Math" panose="02040503050406030204" pitchFamily="18" charset="0"/>
                          </a:rPr>
                          <m:t>𝑘</m:t>
                        </m:r>
                      </m:sub>
                    </m:sSub>
                    <m:r>
                      <a:rPr lang="de-DE" sz="1700" b="0" i="1" smtClean="0">
                        <a:latin typeface="Cambria Math" panose="02040503050406030204" pitchFamily="18" charset="0"/>
                      </a:rPr>
                      <m:t>=</m:t>
                    </m:r>
                    <m:sSub>
                      <m:sSubPr>
                        <m:ctrlPr>
                          <a:rPr lang="de-DE" sz="1700" b="1" i="1">
                            <a:latin typeface="Cambria Math" panose="02040503050406030204" pitchFamily="18" charset="0"/>
                          </a:rPr>
                        </m:ctrlPr>
                      </m:sSubPr>
                      <m:e>
                        <m:bar>
                          <m:barPr>
                            <m:ctrlPr>
                              <a:rPr lang="de-DE" sz="1700" b="1" i="1">
                                <a:latin typeface="Cambria Math" panose="02040503050406030204" pitchFamily="18" charset="0"/>
                              </a:rPr>
                            </m:ctrlPr>
                          </m:barPr>
                          <m:e>
                            <m:acc>
                              <m:accPr>
                                <m:chr m:val="̃"/>
                                <m:ctrlPr>
                                  <a:rPr lang="de-DE" sz="1700" b="1" i="1">
                                    <a:latin typeface="Cambria Math" panose="02040503050406030204" pitchFamily="18" charset="0"/>
                                  </a:rPr>
                                </m:ctrlPr>
                              </m:accPr>
                              <m:e>
                                <m:r>
                                  <a:rPr lang="de-DE" sz="1700" b="1" i="1">
                                    <a:latin typeface="Cambria Math" panose="02040503050406030204" pitchFamily="18" charset="0"/>
                                  </a:rPr>
                                  <m:t>𝑦</m:t>
                                </m:r>
                              </m:e>
                            </m:acc>
                          </m:e>
                        </m:bar>
                      </m:e>
                      <m:sub>
                        <m:r>
                          <a:rPr lang="de-DE" sz="1700" b="1" i="1">
                            <a:latin typeface="Cambria Math" panose="02040503050406030204" pitchFamily="18" charset="0"/>
                          </a:rPr>
                          <m:t>𝑘</m:t>
                        </m:r>
                      </m:sub>
                    </m:sSub>
                  </m:oMath>
                </a14:m>
                <a:endParaRPr lang="de-AT" sz="1700" dirty="0"/>
              </a:p>
              <a:p>
                <a:pPr lvl="1"/>
                <a:endParaRPr lang="de-AT" dirty="0"/>
              </a:p>
            </p:txBody>
          </p:sp>
        </mc:Choice>
        <mc:Fallback xmlns="">
          <p:sp>
            <p:nvSpPr>
              <p:cNvPr id="3" name="Inhaltsplatzhalter 2">
                <a:extLst>
                  <a:ext uri="{FF2B5EF4-FFF2-40B4-BE49-F238E27FC236}">
                    <a16:creationId xmlns:a16="http://schemas.microsoft.com/office/drawing/2014/main" id="{B9EFADE6-25C2-9DEA-E0B2-A8106BB8C89C}"/>
                  </a:ext>
                </a:extLst>
              </p:cNvPr>
              <p:cNvSpPr>
                <a:spLocks noGrp="1" noRot="1" noChangeAspect="1" noMove="1" noResize="1" noEditPoints="1" noAdjustHandles="1" noChangeArrowheads="1" noChangeShapeType="1" noTextEdit="1"/>
              </p:cNvSpPr>
              <p:nvPr>
                <p:ph idx="1"/>
              </p:nvPr>
            </p:nvSpPr>
            <p:spPr>
              <a:xfrm>
                <a:off x="1142966" y="1484784"/>
                <a:ext cx="9906069" cy="5256584"/>
              </a:xfrm>
              <a:blipFill>
                <a:blip r:embed="rId2"/>
                <a:stretch>
                  <a:fillRect l="-615" t="-580"/>
                </a:stretch>
              </a:blipFill>
            </p:spPr>
            <p:txBody>
              <a:bodyPr/>
              <a:lstStyle/>
              <a:p>
                <a:r>
                  <a:rPr lang="de-AT">
                    <a:noFill/>
                  </a:rPr>
                  <a:t> </a:t>
                </a:r>
              </a:p>
            </p:txBody>
          </p:sp>
        </mc:Fallback>
      </mc:AlternateContent>
    </p:spTree>
    <p:extLst>
      <p:ext uri="{BB962C8B-B14F-4D97-AF65-F5344CB8AC3E}">
        <p14:creationId xmlns:p14="http://schemas.microsoft.com/office/powerpoint/2010/main" val="227094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1EDBFC-CA17-B7DF-966C-B16881B01FDD}"/>
              </a:ext>
            </a:extLst>
          </p:cNvPr>
          <p:cNvSpPr txBox="1">
            <a:spLocks noGrp="1"/>
          </p:cNvSpPr>
          <p:nvPr>
            <p:ph type="title"/>
          </p:nvPr>
        </p:nvSpPr>
        <p:spPr>
          <a:xfrm>
            <a:off x="838203" y="116632"/>
            <a:ext cx="10515600" cy="751298"/>
          </a:xfrm>
        </p:spPr>
        <p:txBody>
          <a:bodyPr/>
          <a:lstStyle/>
          <a:p>
            <a:pPr lvl="0"/>
            <a:r>
              <a:rPr lang="de-DE" dirty="0"/>
              <a:t>Übersicht der Systemgrößen – DMD + Kalman</a:t>
            </a:r>
            <a:endParaRPr lang="de-AT"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01E77A2-88AA-F823-41C6-CA9F1709E54E}"/>
                  </a:ext>
                </a:extLst>
              </p:cNvPr>
              <p:cNvSpPr txBox="1">
                <a:spLocks noGrp="1"/>
              </p:cNvSpPr>
              <p:nvPr>
                <p:ph idx="1"/>
              </p:nvPr>
            </p:nvSpPr>
            <p:spPr>
              <a:xfrm>
                <a:off x="838203" y="1244004"/>
                <a:ext cx="10515600" cy="5380073"/>
              </a:xfrm>
            </p:spPr>
            <p:txBody>
              <a:bodyPr>
                <a:normAutofit/>
              </a:bodyPr>
              <a:lstStyle/>
              <a:p>
                <a:pPr lvl="0">
                  <a:lnSpc>
                    <a:spcPct val="70000"/>
                  </a:lnSpc>
                </a:pPr>
                <a:r>
                  <a:rPr lang="de-AT" sz="2200" dirty="0"/>
                  <a:t>DMD</a:t>
                </a:r>
              </a:p>
              <a:p>
                <a:pPr lvl="1">
                  <a:lnSpc>
                    <a:spcPct val="70000"/>
                  </a:lnSpc>
                </a:pPr>
                <a:r>
                  <a:rPr lang="de-AT" sz="1700" b="1" dirty="0"/>
                  <a:t>A</a:t>
                </a:r>
                <a:r>
                  <a:rPr lang="de-AT" sz="1700" dirty="0"/>
                  <a:t> … Systemmatrix, </a:t>
                </a:r>
                <a:r>
                  <a:rPr lang="de-AT" sz="1700" dirty="0" err="1"/>
                  <a:t>dim</a:t>
                </a:r>
                <a:r>
                  <a:rPr lang="de-AT" sz="1700" dirty="0"/>
                  <a:t>(</a:t>
                </a:r>
                <a:r>
                  <a:rPr lang="de-AT" sz="1700" b="1" dirty="0"/>
                  <a:t>A</a:t>
                </a:r>
                <a:r>
                  <a:rPr lang="de-AT" sz="1700" dirty="0"/>
                  <a:t>) = 3jx3j</a:t>
                </a:r>
              </a:p>
              <a:p>
                <a:pPr lvl="1">
                  <a:lnSpc>
                    <a:spcPct val="70000"/>
                  </a:lnSpc>
                </a:pPr>
                <a:r>
                  <a:rPr lang="de-AT" sz="1700" b="1" dirty="0"/>
                  <a:t>C</a:t>
                </a:r>
                <a:r>
                  <a:rPr lang="de-AT" sz="1700" dirty="0"/>
                  <a:t> … Ausgangsmatrix, </a:t>
                </a:r>
                <a:r>
                  <a:rPr lang="de-AT" sz="1700" dirty="0" err="1"/>
                  <a:t>dim</a:t>
                </a:r>
                <a:r>
                  <a:rPr lang="de-AT" sz="1700" dirty="0"/>
                  <a:t>(</a:t>
                </a:r>
                <a:r>
                  <a:rPr lang="de-AT" sz="1700" b="1" dirty="0"/>
                  <a:t>C</a:t>
                </a:r>
                <a:r>
                  <a:rPr lang="de-AT" sz="1700" dirty="0"/>
                  <a:t>) = 3x3j </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𝑥</m:t>
                            </m:r>
                          </m:e>
                        </m:bar>
                      </m:e>
                      <m:sub>
                        <m:r>
                          <a:rPr lang="de-AT" sz="1700" i="1">
                            <a:latin typeface="Cambria Math" panose="02040503050406030204" pitchFamily="18" charset="0"/>
                          </a:rPr>
                          <m:t>𝑘</m:t>
                        </m:r>
                      </m:sub>
                    </m:sSub>
                    <m:r>
                      <a:rPr lang="de-AT" sz="1700">
                        <a:latin typeface="Cambria Math" panose="02040503050406030204" pitchFamily="18" charset="0"/>
                      </a:rPr>
                      <m:t> </m:t>
                    </m:r>
                  </m:oMath>
                </a14:m>
                <a:r>
                  <a:rPr lang="de-AT" sz="1700" dirty="0"/>
                  <a:t>… Zustandsvektor für DMD</a:t>
                </a:r>
                <a:r>
                  <a:rPr lang="de-AT" sz="1700" b="1" dirty="0"/>
                  <a:t>, </a:t>
                </a:r>
                <a:r>
                  <a:rPr lang="de-AT" sz="1700" dirty="0" err="1"/>
                  <a:t>dim</a:t>
                </a:r>
                <a:r>
                  <a:rPr lang="de-AT" sz="1700" dirty="0"/>
                  <a:t>(</a:t>
                </a:r>
                <a14:m>
                  <m:oMath xmlns:m="http://schemas.openxmlformats.org/officeDocument/2006/math">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𝑥</m:t>
                        </m:r>
                      </m:e>
                    </m:bar>
                  </m:oMath>
                </a14:m>
                <a:r>
                  <a:rPr lang="de-AT" sz="1700" dirty="0"/>
                  <a:t>) = 3jx1 </a:t>
                </a:r>
                <a:endParaRPr lang="de-AT" sz="1700" b="1" dirty="0"/>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Zustandsvektor der Schätzungen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3jx1 </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𝑤</m:t>
                            </m:r>
                          </m:e>
                        </m:bar>
                      </m:e>
                      <m:sub>
                        <m:r>
                          <a:rPr lang="de-AT" sz="1700" i="1">
                            <a:latin typeface="Cambria Math" panose="02040503050406030204" pitchFamily="18" charset="0"/>
                          </a:rPr>
                          <m:t>𝑘</m:t>
                        </m:r>
                      </m:sub>
                    </m:sSub>
                  </m:oMath>
                </a14:m>
                <a:r>
                  <a:rPr lang="de-AT" sz="1700" dirty="0"/>
                  <a:t>… Prozessrauschen,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𝑤</m:t>
                            </m:r>
                          </m:e>
                        </m:bar>
                      </m:e>
                      <m:sub>
                        <m:r>
                          <a:rPr lang="de-AT" sz="1700" i="1">
                            <a:latin typeface="Cambria Math" panose="02040503050406030204" pitchFamily="18" charset="0"/>
                          </a:rPr>
                          <m:t>𝑘</m:t>
                        </m:r>
                      </m:sub>
                    </m:sSub>
                  </m:oMath>
                </a14:m>
                <a:r>
                  <a:rPr lang="de-AT" sz="1700" dirty="0"/>
                  <a:t>) = 3jx1</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Messungen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3x1</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r>
                          <a:rPr lang="de-AT" sz="1700">
                            <a:latin typeface="Cambria Math" panose="02040503050406030204" pitchFamily="18" charset="0"/>
                          </a:rPr>
                          <m:t>,</m:t>
                        </m:r>
                        <m:r>
                          <a:rPr lang="de-AT" sz="1700" i="1">
                            <a:latin typeface="Cambria Math" panose="02040503050406030204" pitchFamily="18" charset="0"/>
                          </a:rPr>
                          <m:t>𝑡</m:t>
                        </m:r>
                      </m:sub>
                    </m:sSub>
                  </m:oMath>
                </a14:m>
                <a:r>
                  <a:rPr lang="de-AT" sz="1700" dirty="0"/>
                  <a:t> + </a:t>
                </a:r>
                <a14:m>
                  <m:oMath xmlns:m="http://schemas.openxmlformats.org/officeDocument/2006/math">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𝑣</m:t>
                        </m:r>
                      </m:e>
                    </m:bar>
                  </m:oMath>
                </a14:m>
                <a:r>
                  <a:rPr lang="de-AT" sz="1700" dirty="0"/>
                  <a:t> … mit Messrauschen verrauschte Schätzungen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3x1</a:t>
                </a:r>
              </a:p>
              <a:p>
                <a:pPr lvl="2">
                  <a:lnSpc>
                    <a:spcPct val="70000"/>
                  </a:lnSpc>
                </a:pPr>
                <a:r>
                  <a:rPr lang="de-AT" sz="1400" dirty="0"/>
                  <a:t>mit j … Anzahl der Regressionsschritte, k Anzahl der Rauscheingänge</a:t>
                </a:r>
              </a:p>
              <a:p>
                <a:pPr lvl="2">
                  <a:lnSpc>
                    <a:spcPct val="70000"/>
                  </a:lnSpc>
                </a:pPr>
                <a:r>
                  <a:rPr lang="de-AT" sz="1400" dirty="0"/>
                  <a:t>mit den Zuständen v, P, a</a:t>
                </a:r>
              </a:p>
              <a:p>
                <a:pPr marL="914400" lvl="2" indent="0">
                  <a:lnSpc>
                    <a:spcPct val="70000"/>
                  </a:lnSpc>
                  <a:buNone/>
                </a:pPr>
                <a:endParaRPr lang="de-AT" sz="1400" dirty="0"/>
              </a:p>
              <a:p>
                <a:pPr lvl="0">
                  <a:lnSpc>
                    <a:spcPct val="70000"/>
                  </a:lnSpc>
                </a:pPr>
                <a:r>
                  <a:rPr lang="de-AT" sz="2200" dirty="0"/>
                  <a:t>Kalman-Filter</a:t>
                </a:r>
              </a:p>
              <a:p>
                <a:pPr lvl="1">
                  <a:lnSpc>
                    <a:spcPct val="70000"/>
                  </a:lnSpc>
                </a:pP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𝑨</m:t>
                        </m:r>
                      </m:e>
                      <m:sub>
                        <m:r>
                          <a:rPr lang="de-AT" sz="1700" i="1">
                            <a:latin typeface="Cambria Math" panose="02040503050406030204" pitchFamily="18" charset="0"/>
                          </a:rPr>
                          <m:t>𝐾𝑎𝑙</m:t>
                        </m:r>
                      </m:sub>
                    </m:sSub>
                  </m:oMath>
                </a14:m>
                <a:r>
                  <a:rPr lang="de-AT" sz="1700" dirty="0"/>
                  <a:t> … Kalman-Systemmatrix,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𝑨</m:t>
                        </m:r>
                      </m:e>
                      <m:sub>
                        <m:r>
                          <a:rPr lang="de-AT" sz="1700" i="1">
                            <a:latin typeface="Cambria Math" panose="02040503050406030204" pitchFamily="18" charset="0"/>
                          </a:rPr>
                          <m:t>𝐾𝑎𝑙</m:t>
                        </m:r>
                      </m:sub>
                    </m:sSub>
                  </m:oMath>
                </a14:m>
                <a:r>
                  <a:rPr lang="de-AT" sz="1700" dirty="0"/>
                  <a:t>) = 3jx3j</a:t>
                </a:r>
              </a:p>
              <a:p>
                <a:pPr lvl="1">
                  <a:lnSpc>
                    <a:spcPct val="70000"/>
                  </a:lnSpc>
                </a:pPr>
                <a:r>
                  <a:rPr lang="de-AT" sz="1700" b="1" dirty="0"/>
                  <a:t>K</a:t>
                </a:r>
                <a:r>
                  <a:rPr lang="de-AT" sz="1700" dirty="0"/>
                  <a:t> … Kalman-Verstärkung, </a:t>
                </a:r>
                <a:r>
                  <a:rPr lang="de-AT" sz="1700" dirty="0" err="1"/>
                  <a:t>dim</a:t>
                </a:r>
                <a:r>
                  <a:rPr lang="de-AT" sz="1700" dirty="0"/>
                  <a:t>(</a:t>
                </a:r>
                <a:r>
                  <a:rPr lang="de-AT" sz="1700" b="1" dirty="0"/>
                  <a:t>K</a:t>
                </a:r>
                <a:r>
                  <a:rPr lang="de-AT" sz="1700" dirty="0"/>
                  <a:t>) = 3jx3</a:t>
                </a:r>
              </a:p>
              <a:p>
                <a:pPr lvl="1">
                  <a:lnSpc>
                    <a:spcPct val="70000"/>
                  </a:lnSpc>
                </a:pP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𝑪</m:t>
                        </m:r>
                      </m:e>
                      <m:sub>
                        <m:r>
                          <a:rPr lang="de-AT" sz="1700" i="1">
                            <a:latin typeface="Cambria Math" panose="02040503050406030204" pitchFamily="18" charset="0"/>
                          </a:rPr>
                          <m:t>𝐾𝑎𝑙</m:t>
                        </m:r>
                      </m:sub>
                    </m:sSub>
                  </m:oMath>
                </a14:m>
                <a:r>
                  <a:rPr lang="de-AT" sz="1700" dirty="0"/>
                  <a:t> … Kalman-Ausgangsmatrix,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𝑪</m:t>
                        </m:r>
                      </m:e>
                      <m:sub>
                        <m:r>
                          <a:rPr lang="de-AT" sz="1700" i="1">
                            <a:latin typeface="Cambria Math" panose="02040503050406030204" pitchFamily="18" charset="0"/>
                          </a:rPr>
                          <m:t>𝐾𝑎𝑙</m:t>
                        </m:r>
                      </m:sub>
                    </m:sSub>
                  </m:oMath>
                </a14:m>
                <a:r>
                  <a:rPr lang="de-AT" sz="1700" dirty="0"/>
                  <a:t>) = (3j+3)x3j</a:t>
                </a:r>
              </a:p>
              <a:p>
                <a:pPr lvl="1">
                  <a:lnSpc>
                    <a:spcPct val="70000"/>
                  </a:lnSpc>
                </a:pP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𝑫</m:t>
                        </m:r>
                      </m:e>
                      <m:sub>
                        <m:r>
                          <a:rPr lang="de-AT" sz="1700" i="1">
                            <a:latin typeface="Cambria Math" panose="02040503050406030204" pitchFamily="18" charset="0"/>
                          </a:rPr>
                          <m:t>𝐾𝑎𝑙</m:t>
                        </m:r>
                      </m:sub>
                    </m:sSub>
                  </m:oMath>
                </a14:m>
                <a:r>
                  <a:rPr lang="de-AT" sz="1700" dirty="0"/>
                  <a:t> … Kalman-Durchführungsmatrix, </a:t>
                </a:r>
                <a:r>
                  <a:rPr lang="de-AT" sz="1700" dirty="0" err="1"/>
                  <a:t>dim</a:t>
                </a:r>
                <a:r>
                  <a:rPr lang="de-AT" sz="1700" dirty="0"/>
                  <a:t>(</a:t>
                </a:r>
                <a14:m>
                  <m:oMath xmlns:m="http://schemas.openxmlformats.org/officeDocument/2006/math">
                    <m:sSub>
                      <m:sSubPr>
                        <m:ctrlPr>
                          <a:rPr lang="de-AT" sz="1700" b="1" i="1">
                            <a:solidFill>
                              <a:srgbClr val="836967"/>
                            </a:solidFill>
                            <a:latin typeface="Cambria Math" panose="02040503050406030204" pitchFamily="18" charset="0"/>
                          </a:rPr>
                        </m:ctrlPr>
                      </m:sSubPr>
                      <m:e>
                        <m:r>
                          <a:rPr lang="de-AT" sz="1700" b="1" i="1">
                            <a:latin typeface="Cambria Math" panose="02040503050406030204" pitchFamily="18" charset="0"/>
                          </a:rPr>
                          <m:t>𝑫</m:t>
                        </m:r>
                      </m:e>
                      <m:sub>
                        <m:r>
                          <a:rPr lang="de-AT" sz="1700" i="1">
                            <a:latin typeface="Cambria Math" panose="02040503050406030204" pitchFamily="18" charset="0"/>
                          </a:rPr>
                          <m:t>𝐾𝑎𝑙</m:t>
                        </m:r>
                      </m:sub>
                    </m:sSub>
                  </m:oMath>
                </a14:m>
                <a:r>
                  <a:rPr lang="de-AT" sz="1700" dirty="0"/>
                  <a:t>) = (3j+3)x3</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Kalman-Zustandsvektor,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𝑥</m:t>
                                </m:r>
                              </m:e>
                            </m:acc>
                          </m:e>
                        </m:bar>
                      </m:e>
                      <m:sub>
                        <m:r>
                          <a:rPr lang="de-AT" sz="1700" i="1">
                            <a:latin typeface="Cambria Math" panose="02040503050406030204" pitchFamily="18" charset="0"/>
                          </a:rPr>
                          <m:t>𝑘</m:t>
                        </m:r>
                      </m:sub>
                    </m:sSub>
                  </m:oMath>
                </a14:m>
                <a:r>
                  <a:rPr lang="de-AT" sz="1700" dirty="0"/>
                  <a:t>) = 3jx1</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e>
                      <m:sub>
                        <m:r>
                          <a:rPr lang="de-AT" sz="1700" i="1">
                            <a:latin typeface="Cambria Math" panose="02040503050406030204" pitchFamily="18" charset="0"/>
                          </a:rPr>
                          <m:t>𝐾𝑎𝑙</m:t>
                        </m:r>
                        <m:r>
                          <a:rPr lang="de-AT" sz="1700">
                            <a:latin typeface="Cambria Math" panose="02040503050406030204" pitchFamily="18" charset="0"/>
                          </a:rPr>
                          <m:t>,</m:t>
                        </m:r>
                        <m:r>
                          <a:rPr lang="de-AT" sz="1700" i="1">
                            <a:latin typeface="Cambria Math" panose="02040503050406030204" pitchFamily="18" charset="0"/>
                          </a:rPr>
                          <m:t>𝑘</m:t>
                        </m:r>
                      </m:sub>
                    </m:sSub>
                  </m:oMath>
                </a14:m>
                <a:r>
                  <a:rPr lang="de-AT" sz="1700" dirty="0"/>
                  <a:t> … Kalman-Eingangsmatrix (= </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Messungen nach DMD),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r>
                              <a:rPr lang="de-AT" sz="1700" i="1">
                                <a:latin typeface="Cambria Math" panose="02040503050406030204" pitchFamily="18" charset="0"/>
                              </a:rPr>
                              <m:t>𝑢</m:t>
                            </m:r>
                          </m:e>
                        </m:bar>
                      </m:e>
                      <m:sub>
                        <m:r>
                          <a:rPr lang="de-AT" sz="1700" i="1">
                            <a:latin typeface="Cambria Math" panose="02040503050406030204" pitchFamily="18" charset="0"/>
                          </a:rPr>
                          <m:t>𝐾𝑎𝑙</m:t>
                        </m:r>
                        <m:r>
                          <a:rPr lang="de-AT" sz="1700">
                            <a:latin typeface="Cambria Math" panose="02040503050406030204" pitchFamily="18" charset="0"/>
                          </a:rPr>
                          <m:t>,</m:t>
                        </m:r>
                        <m:r>
                          <a:rPr lang="de-AT" sz="1700" i="1">
                            <a:latin typeface="Cambria Math" panose="02040503050406030204" pitchFamily="18" charset="0"/>
                          </a:rPr>
                          <m:t>𝑘</m:t>
                        </m:r>
                      </m:sub>
                    </m:sSub>
                  </m:oMath>
                </a14:m>
                <a:r>
                  <a:rPr lang="de-AT" sz="1700" dirty="0"/>
                  <a:t>)  = 3x1</a:t>
                </a:r>
              </a:p>
              <a:p>
                <a:pPr lvl="1">
                  <a:lnSpc>
                    <a:spcPct val="70000"/>
                  </a:lnSpc>
                </a:pP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Kalman-Messungen </a:t>
                </a:r>
                <a:r>
                  <a:rPr lang="de-AT" sz="1700" dirty="0" err="1"/>
                  <a:t>dim</a:t>
                </a:r>
                <a:r>
                  <a:rPr lang="de-AT" sz="1700" dirty="0"/>
                  <a:t>(</a:t>
                </a:r>
                <a14:m>
                  <m:oMath xmlns:m="http://schemas.openxmlformats.org/officeDocument/2006/math">
                    <m:sSub>
                      <m:sSubPr>
                        <m:ctrlPr>
                          <a:rPr lang="de-AT" sz="1700" i="1">
                            <a:solidFill>
                              <a:srgbClr val="836967"/>
                            </a:solidFill>
                            <a:latin typeface="Cambria Math" panose="02040503050406030204" pitchFamily="18" charset="0"/>
                          </a:rPr>
                        </m:ctrlPr>
                      </m:sSubPr>
                      <m:e>
                        <m:bar>
                          <m:barPr>
                            <m:ctrlPr>
                              <a:rPr lang="de-AT" sz="1700" i="1">
                                <a:solidFill>
                                  <a:srgbClr val="836967"/>
                                </a:solidFill>
                                <a:latin typeface="Cambria Math" panose="02040503050406030204" pitchFamily="18" charset="0"/>
                              </a:rPr>
                            </m:ctrlPr>
                          </m:barPr>
                          <m:e>
                            <m:acc>
                              <m:accPr>
                                <m:chr m:val="̂"/>
                                <m:ctrlPr>
                                  <a:rPr lang="de-AT" sz="1700" i="1">
                                    <a:solidFill>
                                      <a:srgbClr val="836967"/>
                                    </a:solidFill>
                                    <a:latin typeface="Cambria Math" panose="02040503050406030204" pitchFamily="18" charset="0"/>
                                  </a:rPr>
                                </m:ctrlPr>
                              </m:accPr>
                              <m:e>
                                <m:r>
                                  <a:rPr lang="de-AT" sz="1700" i="1">
                                    <a:latin typeface="Cambria Math" panose="02040503050406030204" pitchFamily="18" charset="0"/>
                                  </a:rPr>
                                  <m:t>𝑦</m:t>
                                </m:r>
                              </m:e>
                            </m:acc>
                          </m:e>
                        </m:bar>
                      </m:e>
                      <m:sub>
                        <m:r>
                          <a:rPr lang="de-AT" sz="1700" i="1">
                            <a:latin typeface="Cambria Math" panose="02040503050406030204" pitchFamily="18" charset="0"/>
                          </a:rPr>
                          <m:t>𝑘</m:t>
                        </m:r>
                      </m:sub>
                    </m:sSub>
                  </m:oMath>
                </a14:m>
                <a:r>
                  <a:rPr lang="de-AT" sz="1700" dirty="0"/>
                  <a:t>) = 3x1</a:t>
                </a:r>
              </a:p>
              <a:p>
                <a:pPr lvl="2">
                  <a:lnSpc>
                    <a:spcPct val="70000"/>
                  </a:lnSpc>
                </a:pPr>
                <a:r>
                  <a:rPr lang="de-AT" sz="1400" dirty="0"/>
                  <a:t>mit j … Anzahl der Regressionsschritte</a:t>
                </a:r>
              </a:p>
              <a:p>
                <a:pPr lvl="2">
                  <a:lnSpc>
                    <a:spcPct val="70000"/>
                  </a:lnSpc>
                </a:pPr>
                <a:r>
                  <a:rPr lang="de-AT" sz="1400" dirty="0"/>
                  <a:t>mit den Zuständen v, P, a</a:t>
                </a:r>
              </a:p>
              <a:p>
                <a:pPr lvl="2">
                  <a:lnSpc>
                    <a:spcPct val="70000"/>
                  </a:lnSpc>
                </a:pPr>
                <a:endParaRPr lang="de-AT" sz="1400" dirty="0"/>
              </a:p>
              <a:p>
                <a:pPr lvl="0">
                  <a:lnSpc>
                    <a:spcPct val="70000"/>
                  </a:lnSpc>
                </a:pPr>
                <a:endParaRPr lang="de-AT" sz="2000" dirty="0"/>
              </a:p>
            </p:txBody>
          </p:sp>
        </mc:Choice>
        <mc:Fallback xmlns="">
          <p:sp>
            <p:nvSpPr>
              <p:cNvPr id="3" name="Inhaltsplatzhalter 2">
                <a:extLst>
                  <a:ext uri="{FF2B5EF4-FFF2-40B4-BE49-F238E27FC236}">
                    <a16:creationId xmlns:a16="http://schemas.microsoft.com/office/drawing/2014/main" id="{701E77A2-88AA-F823-41C6-CA9F1709E54E}"/>
                  </a:ext>
                </a:extLst>
              </p:cNvPr>
              <p:cNvSpPr txBox="1">
                <a:spLocks noGrp="1" noRot="1" noChangeAspect="1" noMove="1" noResize="1" noEditPoints="1" noAdjustHandles="1" noChangeArrowheads="1" noChangeShapeType="1" noTextEdit="1"/>
              </p:cNvSpPr>
              <p:nvPr>
                <p:ph idx="1"/>
              </p:nvPr>
            </p:nvSpPr>
            <p:spPr>
              <a:xfrm>
                <a:off x="838203" y="1244004"/>
                <a:ext cx="10515600" cy="5380073"/>
              </a:xfrm>
              <a:blipFill>
                <a:blip r:embed="rId2"/>
                <a:stretch>
                  <a:fillRect l="-754" t="-2492"/>
                </a:stretch>
              </a:blipFill>
            </p:spPr>
            <p:txBody>
              <a:bodyPr/>
              <a:lstStyle/>
              <a:p>
                <a:r>
                  <a:rPr lang="de-AT">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A715AD-FDBA-984A-4319-13E9EC4A048B}"/>
              </a:ext>
            </a:extLst>
          </p:cNvPr>
          <p:cNvSpPr txBox="1">
            <a:spLocks noGrp="1"/>
          </p:cNvSpPr>
          <p:nvPr>
            <p:ph type="title"/>
          </p:nvPr>
        </p:nvSpPr>
        <p:spPr>
          <a:xfrm>
            <a:off x="839416" y="92565"/>
            <a:ext cx="10585176" cy="960172"/>
          </a:xfrm>
        </p:spPr>
        <p:txBody>
          <a:bodyPr/>
          <a:lstStyle/>
          <a:p>
            <a:pPr lvl="0"/>
            <a:r>
              <a:rPr lang="de-DE" dirty="0"/>
              <a:t>Blockdiagramm eines DMD-Kalman-Filter-Systems</a:t>
            </a:r>
            <a:endParaRPr lang="de-AT" dirty="0"/>
          </a:p>
        </p:txBody>
      </p:sp>
      <p:sp>
        <p:nvSpPr>
          <p:cNvPr id="3" name="Rechteck 2">
            <a:extLst>
              <a:ext uri="{FF2B5EF4-FFF2-40B4-BE49-F238E27FC236}">
                <a16:creationId xmlns:a16="http://schemas.microsoft.com/office/drawing/2014/main" id="{001C37AA-99B6-9918-42AE-EE77149D6EAA}"/>
              </a:ext>
            </a:extLst>
          </p:cNvPr>
          <p:cNvSpPr/>
          <p:nvPr/>
        </p:nvSpPr>
        <p:spPr>
          <a:xfrm>
            <a:off x="1196288" y="2914963"/>
            <a:ext cx="2517416" cy="2055600"/>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000000"/>
              </a:solidFill>
              <a:uFillTx/>
              <a:latin typeface="Calibri"/>
            </a:endParaRP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C375A80E-A1EF-F25C-A2F6-E4EE944F315A}"/>
                  </a:ext>
                </a:extLst>
              </p:cNvPr>
              <p:cNvSpPr txBox="1"/>
              <p:nvPr/>
            </p:nvSpPr>
            <p:spPr>
              <a:xfrm>
                <a:off x="1244717" y="3203370"/>
                <a:ext cx="2517413" cy="12983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mbria Math" pitchFamily="18"/>
                  </a:rPr>
                  <a:t>DMD-Modell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sz="2400" i="1">
                              <a:solidFill>
                                <a:srgbClr val="836967"/>
                              </a:solidFill>
                              <a:latin typeface="Cambria Math" panose="02040503050406030204" pitchFamily="18" charset="0"/>
                            </a:rPr>
                          </m:ctrlPr>
                        </m:sSubPr>
                        <m:e>
                          <m:bar>
                            <m:barPr>
                              <m:ctrlPr>
                                <a:rPr lang="de-AT" sz="2400" i="1">
                                  <a:solidFill>
                                    <a:srgbClr val="836967"/>
                                  </a:solidFill>
                                  <a:latin typeface="Cambria Math" panose="02040503050406030204" pitchFamily="18" charset="0"/>
                                </a:rPr>
                              </m:ctrlPr>
                            </m:barPr>
                            <m:e>
                              <m:acc>
                                <m:accPr>
                                  <m:chr m:val="̃"/>
                                  <m:ctrlPr>
                                    <a:rPr lang="de-AT" sz="2400" i="1">
                                      <a:solidFill>
                                        <a:srgbClr val="836967"/>
                                      </a:solidFill>
                                      <a:latin typeface="Cambria Math" panose="02040503050406030204" pitchFamily="18" charset="0"/>
                                    </a:rPr>
                                  </m:ctrlPr>
                                </m:accPr>
                                <m:e>
                                  <m:r>
                                    <a:rPr lang="de-AT" sz="2400" i="1">
                                      <a:latin typeface="Cambria Math" panose="02040503050406030204" pitchFamily="18" charset="0"/>
                                    </a:rPr>
                                    <m:t>𝑥</m:t>
                                  </m:r>
                                </m:e>
                              </m:acc>
                            </m:e>
                          </m:bar>
                        </m:e>
                        <m:sub>
                          <m:r>
                            <a:rPr lang="de-AT" sz="2400" i="1">
                              <a:latin typeface="Cambria Math" panose="02040503050406030204" pitchFamily="18" charset="0"/>
                            </a:rPr>
                            <m:t>𝑘</m:t>
                          </m:r>
                          <m:r>
                            <a:rPr lang="de-AT" sz="2400" i="0">
                              <a:latin typeface="Cambria Math" panose="02040503050406030204" pitchFamily="18" charset="0"/>
                            </a:rPr>
                            <m:t>+1</m:t>
                          </m:r>
                        </m:sub>
                      </m:sSub>
                      <m:r>
                        <a:rPr lang="de-AT" sz="2400" i="0">
                          <a:latin typeface="Cambria Math" panose="02040503050406030204" pitchFamily="18" charset="0"/>
                        </a:rPr>
                        <m:t>=</m:t>
                      </m:r>
                      <m:r>
                        <a:rPr lang="de-AT" sz="2400" b="1" i="1">
                          <a:latin typeface="Cambria Math" panose="02040503050406030204" pitchFamily="18" charset="0"/>
                        </a:rPr>
                        <m:t>𝑨</m:t>
                      </m:r>
                      <m:sSub>
                        <m:sSubPr>
                          <m:ctrlPr>
                            <a:rPr lang="de-AT" sz="2400" b="1" i="1">
                              <a:solidFill>
                                <a:srgbClr val="836967"/>
                              </a:solidFill>
                              <a:latin typeface="Cambria Math" panose="02040503050406030204" pitchFamily="18" charset="0"/>
                            </a:rPr>
                          </m:ctrlPr>
                        </m:sSubPr>
                        <m:e>
                          <m:bar>
                            <m:barPr>
                              <m:ctrlPr>
                                <a:rPr lang="de-AT" sz="2400" b="1" i="1">
                                  <a:solidFill>
                                    <a:srgbClr val="836967"/>
                                  </a:solidFill>
                                  <a:latin typeface="Cambria Math" panose="02040503050406030204" pitchFamily="18" charset="0"/>
                                </a:rPr>
                              </m:ctrlPr>
                            </m:barPr>
                            <m:e>
                              <m:acc>
                                <m:accPr>
                                  <m:chr m:val="̃"/>
                                  <m:ctrlPr>
                                    <a:rPr lang="de-AT" sz="2400" b="1" i="1">
                                      <a:solidFill>
                                        <a:srgbClr val="836967"/>
                                      </a:solidFill>
                                      <a:latin typeface="Cambria Math" panose="02040503050406030204" pitchFamily="18" charset="0"/>
                                    </a:rPr>
                                  </m:ctrlPr>
                                </m:accPr>
                                <m:e>
                                  <m:r>
                                    <a:rPr lang="de-AT" sz="2400" b="0" i="1">
                                      <a:latin typeface="Cambria Math" panose="02040503050406030204" pitchFamily="18" charset="0"/>
                                    </a:rPr>
                                    <m:t>𝑥</m:t>
                                  </m:r>
                                </m:e>
                              </m:acc>
                            </m:e>
                          </m:bar>
                        </m:e>
                        <m:sub>
                          <m:r>
                            <a:rPr lang="de-AT" sz="2400" b="0" i="1">
                              <a:latin typeface="Cambria Math" panose="02040503050406030204" pitchFamily="18" charset="0"/>
                            </a:rPr>
                            <m:t>𝑘</m:t>
                          </m:r>
                        </m:sub>
                      </m:sSub>
                      <m:r>
                        <a:rPr lang="de-AT" sz="2400" b="0" i="0">
                          <a:latin typeface="Cambria Math" panose="02040503050406030204" pitchFamily="18" charset="0"/>
                        </a:rPr>
                        <m:t>+</m:t>
                      </m:r>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r>
                                <a:rPr lang="de-AT" sz="2400" b="0" i="1">
                                  <a:latin typeface="Cambria Math" panose="02040503050406030204" pitchFamily="18" charset="0"/>
                                </a:rPr>
                                <m:t>𝑤</m:t>
                              </m:r>
                            </m:e>
                          </m:bar>
                        </m:e>
                        <m:sub>
                          <m:r>
                            <a:rPr lang="de-AT" sz="2400" b="0" i="1">
                              <a:latin typeface="Cambria Math" panose="02040503050406030204" pitchFamily="18" charset="0"/>
                            </a:rPr>
                            <m:t>𝑘</m:t>
                          </m:r>
                        </m:sub>
                      </m:sSub>
                    </m:oMath>
                  </m:oMathPara>
                </a14:m>
                <a:endParaRPr lang="de-AT" sz="2400" b="1" i="0" u="none" strike="noStrike" kern="1200" cap="none" spc="0" baseline="0" dirty="0">
                  <a:solidFill>
                    <a:srgbClr val="000000"/>
                  </a:solidFill>
                  <a:uFillTx/>
                  <a:latin typeface="Calibri"/>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 xmlns:m="http://schemas.openxmlformats.org/officeDocument/2006/math">
                    <m:sSub>
                      <m:sSubPr>
                        <m:ctrlPr>
                          <a:rPr lang="de-AT" sz="2400" i="1">
                            <a:solidFill>
                              <a:srgbClr val="836967"/>
                            </a:solidFill>
                            <a:latin typeface="Cambria Math" panose="02040503050406030204" pitchFamily="18" charset="0"/>
                          </a:rPr>
                        </m:ctrlPr>
                      </m:sSubPr>
                      <m:e>
                        <m:bar>
                          <m:barPr>
                            <m:ctrlPr>
                              <a:rPr lang="de-AT" sz="2400" i="1">
                                <a:solidFill>
                                  <a:srgbClr val="836967"/>
                                </a:solidFill>
                                <a:latin typeface="Cambria Math" panose="02040503050406030204" pitchFamily="18" charset="0"/>
                              </a:rPr>
                            </m:ctrlPr>
                          </m:barPr>
                          <m:e>
                            <m:acc>
                              <m:accPr>
                                <m:chr m:val="̃"/>
                                <m:ctrlPr>
                                  <a:rPr lang="de-AT" sz="2400" i="1">
                                    <a:solidFill>
                                      <a:srgbClr val="836967"/>
                                    </a:solidFill>
                                    <a:latin typeface="Cambria Math" panose="02040503050406030204" pitchFamily="18" charset="0"/>
                                  </a:rPr>
                                </m:ctrlPr>
                              </m:accPr>
                              <m:e>
                                <m:r>
                                  <a:rPr lang="de-AT" sz="2400" i="1">
                                    <a:latin typeface="Cambria Math" panose="02040503050406030204" pitchFamily="18" charset="0"/>
                                  </a:rPr>
                                  <m:t>𝑦</m:t>
                                </m:r>
                              </m:e>
                            </m:acc>
                          </m:e>
                        </m:bar>
                      </m:e>
                      <m:sub>
                        <m:r>
                          <a:rPr lang="de-AT" sz="2400" i="1">
                            <a:latin typeface="Cambria Math" panose="02040503050406030204" pitchFamily="18" charset="0"/>
                          </a:rPr>
                          <m:t>𝑘</m:t>
                        </m:r>
                        <m:r>
                          <a:rPr lang="de-AT" sz="2400" i="0">
                            <a:latin typeface="Cambria Math" panose="02040503050406030204" pitchFamily="18" charset="0"/>
                          </a:rPr>
                          <m:t>,</m:t>
                        </m:r>
                        <m:r>
                          <a:rPr lang="de-AT" sz="2400" i="1">
                            <a:latin typeface="Cambria Math" panose="02040503050406030204" pitchFamily="18" charset="0"/>
                          </a:rPr>
                          <m:t>𝑡</m:t>
                        </m:r>
                      </m:sub>
                    </m:sSub>
                    <m:r>
                      <a:rPr lang="de-AT" sz="2400" i="0">
                        <a:latin typeface="Cambria Math" panose="02040503050406030204" pitchFamily="18" charset="0"/>
                      </a:rPr>
                      <m:t>=</m:t>
                    </m:r>
                    <m:r>
                      <a:rPr lang="de-AT" sz="2400" b="1" i="1">
                        <a:latin typeface="Cambria Math" panose="02040503050406030204" pitchFamily="18" charset="0"/>
                      </a:rPr>
                      <m:t>𝑪</m:t>
                    </m:r>
                    <m:sSub>
                      <m:sSubPr>
                        <m:ctrlPr>
                          <a:rPr lang="de-AT" sz="2400" b="1" i="1">
                            <a:solidFill>
                              <a:srgbClr val="836967"/>
                            </a:solidFill>
                            <a:latin typeface="Cambria Math" panose="02040503050406030204" pitchFamily="18" charset="0"/>
                          </a:rPr>
                        </m:ctrlPr>
                      </m:sSubPr>
                      <m:e>
                        <m:bar>
                          <m:barPr>
                            <m:ctrlPr>
                              <a:rPr lang="de-AT" sz="2400" b="1" i="1">
                                <a:solidFill>
                                  <a:srgbClr val="836967"/>
                                </a:solidFill>
                                <a:latin typeface="Cambria Math" panose="02040503050406030204" pitchFamily="18" charset="0"/>
                              </a:rPr>
                            </m:ctrlPr>
                          </m:barPr>
                          <m:e>
                            <m:acc>
                              <m:accPr>
                                <m:chr m:val="̃"/>
                                <m:ctrlPr>
                                  <a:rPr lang="de-AT" sz="2400" b="1" i="1">
                                    <a:solidFill>
                                      <a:srgbClr val="836967"/>
                                    </a:solidFill>
                                    <a:latin typeface="Cambria Math" panose="02040503050406030204" pitchFamily="18" charset="0"/>
                                  </a:rPr>
                                </m:ctrlPr>
                              </m:accPr>
                              <m:e>
                                <m:r>
                                  <a:rPr lang="de-AT" sz="2400" b="0" i="1">
                                    <a:latin typeface="Cambria Math" panose="02040503050406030204" pitchFamily="18" charset="0"/>
                                  </a:rPr>
                                  <m:t>𝑥</m:t>
                                </m:r>
                              </m:e>
                            </m:acc>
                          </m:e>
                        </m:bar>
                      </m:e>
                      <m:sub>
                        <m:r>
                          <a:rPr lang="de-AT" sz="2400" b="0" i="1">
                            <a:latin typeface="Cambria Math" panose="02040503050406030204" pitchFamily="18" charset="0"/>
                          </a:rPr>
                          <m:t>𝑘</m:t>
                        </m:r>
                      </m:sub>
                    </m:sSub>
                  </m:oMath>
                </a14:m>
                <a:r>
                  <a:rPr lang="de-AT" sz="2400" b="1" i="0" u="none" strike="noStrike" kern="1200" cap="none" spc="0" baseline="0" dirty="0">
                    <a:solidFill>
                      <a:srgbClr val="000000"/>
                    </a:solidFill>
                    <a:uFillTx/>
                    <a:latin typeface="Calibri"/>
                  </a:rPr>
                  <a:t> </a:t>
                </a:r>
                <a:endParaRPr lang="de-AT" sz="2400" b="1" i="1" u="none" strike="noStrike" kern="1200" cap="none" spc="0" baseline="0" dirty="0">
                  <a:solidFill>
                    <a:srgbClr val="000000"/>
                  </a:solidFill>
                  <a:uFillTx/>
                  <a:latin typeface="Cambria Math" pitchFamily="18"/>
                </a:endParaRPr>
              </a:p>
            </p:txBody>
          </p:sp>
        </mc:Choice>
        <mc:Fallback xmlns="">
          <p:sp>
            <p:nvSpPr>
              <p:cNvPr id="4" name="Textfeld 3">
                <a:extLst>
                  <a:ext uri="{FF2B5EF4-FFF2-40B4-BE49-F238E27FC236}">
                    <a16:creationId xmlns:a16="http://schemas.microsoft.com/office/drawing/2014/main" id="{C375A80E-A1EF-F25C-A2F6-E4EE944F315A}"/>
                  </a:ext>
                </a:extLst>
              </p:cNvPr>
              <p:cNvSpPr txBox="1">
                <a:spLocks noRot="1" noChangeAspect="1" noMove="1" noResize="1" noEditPoints="1" noAdjustHandles="1" noChangeArrowheads="1" noChangeShapeType="1" noTextEdit="1"/>
              </p:cNvSpPr>
              <p:nvPr/>
            </p:nvSpPr>
            <p:spPr>
              <a:xfrm>
                <a:off x="1244717" y="3203370"/>
                <a:ext cx="2517413" cy="1298304"/>
              </a:xfrm>
              <a:prstGeom prst="rect">
                <a:avLst/>
              </a:prstGeom>
              <a:blipFill>
                <a:blip r:embed="rId2"/>
                <a:stretch>
                  <a:fillRect l="-3632" t="-3756"/>
                </a:stretch>
              </a:blipFill>
              <a:ln cap="flat">
                <a:noFill/>
              </a:ln>
            </p:spPr>
            <p:txBody>
              <a:bodyPr/>
              <a:lstStyle/>
              <a:p>
                <a:r>
                  <a:rPr lang="de-AT">
                    <a:noFill/>
                  </a:rPr>
                  <a:t> </a:t>
                </a:r>
              </a:p>
            </p:txBody>
          </p:sp>
        </mc:Fallback>
      </mc:AlternateContent>
      <p:cxnSp>
        <p:nvCxnSpPr>
          <p:cNvPr id="5" name="Gerade Verbindung mit Pfeil 5">
            <a:extLst>
              <a:ext uri="{FF2B5EF4-FFF2-40B4-BE49-F238E27FC236}">
                <a16:creationId xmlns:a16="http://schemas.microsoft.com/office/drawing/2014/main" id="{DA98D1DB-D71C-71CF-0708-05AB234CFB9D}"/>
              </a:ext>
            </a:extLst>
          </p:cNvPr>
          <p:cNvCxnSpPr>
            <a:cxnSpLocks/>
          </p:cNvCxnSpPr>
          <p:nvPr/>
        </p:nvCxnSpPr>
        <p:spPr>
          <a:xfrm flipV="1">
            <a:off x="256361" y="3942763"/>
            <a:ext cx="931190" cy="1"/>
          </a:xfrm>
          <a:prstGeom prst="straightConnector1">
            <a:avLst/>
          </a:prstGeom>
          <a:noFill/>
          <a:ln w="6345" cap="flat">
            <a:solidFill>
              <a:srgbClr val="4472C4"/>
            </a:solidFill>
            <a:prstDash val="solid"/>
            <a:miter/>
            <a:tailEnd type="arrow"/>
          </a:ln>
        </p:spPr>
      </p:cxnSp>
      <p:cxnSp>
        <p:nvCxnSpPr>
          <p:cNvPr id="7" name="Gerade Verbindung mit Pfeil 7">
            <a:extLst>
              <a:ext uri="{FF2B5EF4-FFF2-40B4-BE49-F238E27FC236}">
                <a16:creationId xmlns:a16="http://schemas.microsoft.com/office/drawing/2014/main" id="{B485CF63-7E16-F947-BA8A-9EC22D403910}"/>
              </a:ext>
            </a:extLst>
          </p:cNvPr>
          <p:cNvCxnSpPr/>
          <p:nvPr/>
        </p:nvCxnSpPr>
        <p:spPr>
          <a:xfrm>
            <a:off x="3713704" y="3942763"/>
            <a:ext cx="956929" cy="0"/>
          </a:xfrm>
          <a:prstGeom prst="straightConnector1">
            <a:avLst/>
          </a:prstGeom>
          <a:noFill/>
          <a:ln w="6345" cap="flat">
            <a:solidFill>
              <a:srgbClr val="4472C4"/>
            </a:solidFill>
            <a:prstDash val="solid"/>
            <a:miter/>
            <a:tailEnd type="arrow"/>
          </a:ln>
        </p:spPr>
      </p:cxnSp>
      <p:sp>
        <p:nvSpPr>
          <p:cNvPr id="8" name="Ellipse 9">
            <a:extLst>
              <a:ext uri="{FF2B5EF4-FFF2-40B4-BE49-F238E27FC236}">
                <a16:creationId xmlns:a16="http://schemas.microsoft.com/office/drawing/2014/main" id="{BFEFB558-B514-03CC-7B99-C2A21E4BFC84}"/>
              </a:ext>
            </a:extLst>
          </p:cNvPr>
          <p:cNvSpPr/>
          <p:nvPr/>
        </p:nvSpPr>
        <p:spPr>
          <a:xfrm>
            <a:off x="4657932" y="3884069"/>
            <a:ext cx="233912" cy="22505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no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FFFFFF"/>
              </a:solidFill>
              <a:uFillTx/>
              <a:latin typeface="Calibri"/>
            </a:endParaRPr>
          </a:p>
        </p:txBody>
      </p:sp>
      <p:sp>
        <p:nvSpPr>
          <p:cNvPr id="9" name="Rechteck 11">
            <a:extLst>
              <a:ext uri="{FF2B5EF4-FFF2-40B4-BE49-F238E27FC236}">
                <a16:creationId xmlns:a16="http://schemas.microsoft.com/office/drawing/2014/main" id="{E7D0B9C1-8DEF-F8DA-2E80-C25F6D03E72D}"/>
              </a:ext>
            </a:extLst>
          </p:cNvPr>
          <p:cNvSpPr/>
          <p:nvPr/>
        </p:nvSpPr>
        <p:spPr>
          <a:xfrm>
            <a:off x="6056998" y="2914963"/>
            <a:ext cx="4643527" cy="2055756"/>
          </a:xfrm>
          <a:prstGeom prst="rect">
            <a:avLst/>
          </a:prstGeom>
          <a:solidFill>
            <a:srgbClr val="FFFFFF"/>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AT" sz="1800" b="0" i="0" u="none" strike="noStrike" kern="1200" cap="none" spc="0" baseline="0">
              <a:solidFill>
                <a:srgbClr val="000000"/>
              </a:solidFill>
              <a:uFillTx/>
              <a:latin typeface="Calibri"/>
            </a:endParaRPr>
          </a:p>
        </p:txBody>
      </p:sp>
      <p:cxnSp>
        <p:nvCxnSpPr>
          <p:cNvPr id="10" name="Gerade Verbindung mit Pfeil 12">
            <a:extLst>
              <a:ext uri="{FF2B5EF4-FFF2-40B4-BE49-F238E27FC236}">
                <a16:creationId xmlns:a16="http://schemas.microsoft.com/office/drawing/2014/main" id="{BB70E9F1-33E0-FCE6-1FC4-2A896C1B78E3}"/>
              </a:ext>
            </a:extLst>
          </p:cNvPr>
          <p:cNvCxnSpPr/>
          <p:nvPr/>
        </p:nvCxnSpPr>
        <p:spPr>
          <a:xfrm>
            <a:off x="4873234" y="3960846"/>
            <a:ext cx="1183764" cy="0"/>
          </a:xfrm>
          <a:prstGeom prst="straightConnector1">
            <a:avLst/>
          </a:prstGeom>
          <a:noFill/>
          <a:ln w="6345" cap="flat">
            <a:solidFill>
              <a:srgbClr val="4472C4"/>
            </a:solidFill>
            <a:prstDash val="solid"/>
            <a:miter/>
            <a:tailEnd type="arrow"/>
          </a:ln>
        </p:spPr>
      </p:cxnSp>
      <mc:AlternateContent xmlns:mc="http://schemas.openxmlformats.org/markup-compatibility/2006" xmlns:a14="http://schemas.microsoft.com/office/drawing/2010/main">
        <mc:Choice Requires="a14">
          <p:sp>
            <p:nvSpPr>
              <p:cNvPr id="11" name="Textfeld 14">
                <a:extLst>
                  <a:ext uri="{FF2B5EF4-FFF2-40B4-BE49-F238E27FC236}">
                    <a16:creationId xmlns:a16="http://schemas.microsoft.com/office/drawing/2014/main" id="{295AEA61-CD4F-A100-AE10-47FC583F3AF4}"/>
                  </a:ext>
                </a:extLst>
              </p:cNvPr>
              <p:cNvSpPr txBox="1"/>
              <p:nvPr/>
            </p:nvSpPr>
            <p:spPr>
              <a:xfrm>
                <a:off x="6091342" y="3203370"/>
                <a:ext cx="4600446" cy="13613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2400" b="0" i="0" u="none" strike="noStrike" kern="1200" cap="none" spc="0" baseline="0" dirty="0">
                    <a:solidFill>
                      <a:srgbClr val="000000"/>
                    </a:solidFill>
                    <a:uFillTx/>
                    <a:latin typeface="Cambria Math" pitchFamily="18"/>
                  </a:rPr>
                  <a:t>Kalman-Filter-Modell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sz="2400" i="1">
                              <a:solidFill>
                                <a:srgbClr val="836967"/>
                              </a:solidFill>
                              <a:latin typeface="Cambria Math" panose="02040503050406030204" pitchFamily="18" charset="0"/>
                            </a:rPr>
                          </m:ctrlPr>
                        </m:sSubPr>
                        <m:e>
                          <m:bar>
                            <m:barPr>
                              <m:ctrlPr>
                                <a:rPr lang="de-AT" sz="2400" i="1">
                                  <a:solidFill>
                                    <a:srgbClr val="836967"/>
                                  </a:solidFill>
                                  <a:latin typeface="Cambria Math" panose="02040503050406030204" pitchFamily="18" charset="0"/>
                                </a:rPr>
                              </m:ctrlPr>
                            </m:barPr>
                            <m:e>
                              <m:acc>
                                <m:accPr>
                                  <m:chr m:val="̂"/>
                                  <m:ctrlPr>
                                    <a:rPr lang="de-AT" sz="2400" i="1">
                                      <a:solidFill>
                                        <a:srgbClr val="836967"/>
                                      </a:solidFill>
                                      <a:latin typeface="Cambria Math" panose="02040503050406030204" pitchFamily="18" charset="0"/>
                                    </a:rPr>
                                  </m:ctrlPr>
                                </m:accPr>
                                <m:e>
                                  <m:r>
                                    <a:rPr lang="de-AT" sz="2400" i="1">
                                      <a:latin typeface="Cambria Math" panose="02040503050406030204" pitchFamily="18" charset="0"/>
                                    </a:rPr>
                                    <m:t>𝑥</m:t>
                                  </m:r>
                                </m:e>
                              </m:acc>
                            </m:e>
                          </m:bar>
                        </m:e>
                        <m:sub>
                          <m:r>
                            <a:rPr lang="de-AT" sz="2400" i="1">
                              <a:latin typeface="Cambria Math" panose="02040503050406030204" pitchFamily="18" charset="0"/>
                            </a:rPr>
                            <m:t>𝑘</m:t>
                          </m:r>
                          <m:r>
                            <a:rPr lang="de-AT" sz="2400" i="0">
                              <a:latin typeface="Cambria Math" panose="02040503050406030204" pitchFamily="18" charset="0"/>
                            </a:rPr>
                            <m:t>+1</m:t>
                          </m:r>
                        </m:sub>
                      </m:sSub>
                      <m:r>
                        <a:rPr lang="de-AT" sz="2400" i="0">
                          <a:latin typeface="Cambria Math" panose="02040503050406030204" pitchFamily="18" charset="0"/>
                        </a:rPr>
                        <m:t>=</m:t>
                      </m:r>
                      <m:sSub>
                        <m:sSubPr>
                          <m:ctrlPr>
                            <a:rPr lang="de-AT" sz="2400" i="1">
                              <a:solidFill>
                                <a:srgbClr val="836967"/>
                              </a:solidFill>
                              <a:latin typeface="Cambria Math" panose="02040503050406030204" pitchFamily="18" charset="0"/>
                            </a:rPr>
                          </m:ctrlPr>
                        </m:sSubPr>
                        <m:e>
                          <m:r>
                            <a:rPr lang="de-AT" sz="2400" b="1" i="1">
                              <a:latin typeface="Cambria Math" panose="02040503050406030204" pitchFamily="18" charset="0"/>
                            </a:rPr>
                            <m:t>𝑨</m:t>
                          </m:r>
                        </m:e>
                        <m:sub>
                          <m:r>
                            <a:rPr lang="de-AT" sz="2400" b="0" i="1">
                              <a:latin typeface="Cambria Math" panose="02040503050406030204" pitchFamily="18" charset="0"/>
                            </a:rPr>
                            <m:t>𝐾𝑎𝑙</m:t>
                          </m:r>
                        </m:sub>
                      </m:sSub>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acc>
                                <m:accPr>
                                  <m:chr m:val="̂"/>
                                  <m:ctrlPr>
                                    <a:rPr lang="de-AT" sz="2400" b="0" i="1">
                                      <a:solidFill>
                                        <a:srgbClr val="836967"/>
                                      </a:solidFill>
                                      <a:latin typeface="Cambria Math" panose="02040503050406030204" pitchFamily="18" charset="0"/>
                                    </a:rPr>
                                  </m:ctrlPr>
                                </m:accPr>
                                <m:e>
                                  <m:r>
                                    <a:rPr lang="de-AT" sz="2400" b="0" i="1">
                                      <a:latin typeface="Cambria Math" panose="02040503050406030204" pitchFamily="18" charset="0"/>
                                    </a:rPr>
                                    <m:t>𝑥</m:t>
                                  </m:r>
                                </m:e>
                              </m:acc>
                            </m:e>
                          </m:bar>
                        </m:e>
                        <m:sub>
                          <m:r>
                            <a:rPr lang="de-AT" sz="2400" b="0" i="1">
                              <a:latin typeface="Cambria Math" panose="02040503050406030204" pitchFamily="18" charset="0"/>
                            </a:rPr>
                            <m:t>𝑘</m:t>
                          </m:r>
                        </m:sub>
                      </m:sSub>
                      <m:r>
                        <a:rPr lang="de-AT" sz="2400" b="0" i="0">
                          <a:latin typeface="Cambria Math" panose="02040503050406030204" pitchFamily="18" charset="0"/>
                        </a:rPr>
                        <m:t>+</m:t>
                      </m:r>
                      <m:r>
                        <a:rPr lang="de-AT" sz="2400" b="1" i="1">
                          <a:latin typeface="Cambria Math" panose="02040503050406030204" pitchFamily="18" charset="0"/>
                        </a:rPr>
                        <m:t>𝑲</m:t>
                      </m:r>
                      <m:r>
                        <a:rPr lang="de-AT" sz="2400" b="0" i="0">
                          <a:latin typeface="Cambria Math" panose="02040503050406030204" pitchFamily="18" charset="0"/>
                        </a:rPr>
                        <m:t>(</m:t>
                      </m:r>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acc>
                                <m:accPr>
                                  <m:chr m:val="̃"/>
                                  <m:ctrlPr>
                                    <a:rPr lang="de-AT" sz="2400" b="0" i="1">
                                      <a:solidFill>
                                        <a:srgbClr val="836967"/>
                                      </a:solidFill>
                                      <a:latin typeface="Cambria Math" panose="02040503050406030204" pitchFamily="18" charset="0"/>
                                    </a:rPr>
                                  </m:ctrlPr>
                                </m:accPr>
                                <m:e>
                                  <m:r>
                                    <a:rPr lang="de-AT" sz="2400" b="0" i="1">
                                      <a:latin typeface="Cambria Math" panose="02040503050406030204" pitchFamily="18" charset="0"/>
                                    </a:rPr>
                                    <m:t>𝑦</m:t>
                                  </m:r>
                                </m:e>
                              </m:acc>
                            </m:e>
                          </m:bar>
                        </m:e>
                        <m:sub>
                          <m:r>
                            <a:rPr lang="de-AT" sz="2400" b="0" i="1">
                              <a:latin typeface="Cambria Math" panose="02040503050406030204" pitchFamily="18" charset="0"/>
                            </a:rPr>
                            <m:t>𝑘</m:t>
                          </m:r>
                        </m:sub>
                      </m:sSub>
                      <m:r>
                        <a:rPr lang="de-AT" sz="2400" b="0" i="0">
                          <a:latin typeface="Cambria Math" panose="02040503050406030204" pitchFamily="18" charset="0"/>
                        </a:rPr>
                        <m:t>−</m:t>
                      </m:r>
                      <m:sSub>
                        <m:sSubPr>
                          <m:ctrlPr>
                            <a:rPr lang="de-AT" sz="2400" b="0" i="1">
                              <a:solidFill>
                                <a:srgbClr val="836967"/>
                              </a:solidFill>
                              <a:latin typeface="Cambria Math" panose="02040503050406030204" pitchFamily="18" charset="0"/>
                            </a:rPr>
                          </m:ctrlPr>
                        </m:sSubPr>
                        <m:e>
                          <m:r>
                            <a:rPr lang="de-AT" sz="2400" b="1" i="1">
                              <a:latin typeface="Cambria Math" panose="02040503050406030204" pitchFamily="18" charset="0"/>
                            </a:rPr>
                            <m:t>𝑪</m:t>
                          </m:r>
                        </m:e>
                        <m:sub>
                          <m:r>
                            <a:rPr lang="de-AT" sz="2400" b="0" i="1">
                              <a:latin typeface="Cambria Math" panose="02040503050406030204" pitchFamily="18" charset="0"/>
                            </a:rPr>
                            <m:t>𝐾𝑎𝑙</m:t>
                          </m:r>
                        </m:sub>
                      </m:sSub>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acc>
                                <m:accPr>
                                  <m:chr m:val="̂"/>
                                  <m:ctrlPr>
                                    <a:rPr lang="de-AT" sz="2400" b="0" i="1">
                                      <a:solidFill>
                                        <a:srgbClr val="836967"/>
                                      </a:solidFill>
                                      <a:latin typeface="Cambria Math" panose="02040503050406030204" pitchFamily="18" charset="0"/>
                                    </a:rPr>
                                  </m:ctrlPr>
                                </m:accPr>
                                <m:e>
                                  <m:r>
                                    <a:rPr lang="de-AT" sz="2400" b="0" i="1">
                                      <a:latin typeface="Cambria Math" panose="02040503050406030204" pitchFamily="18" charset="0"/>
                                    </a:rPr>
                                    <m:t>𝑥</m:t>
                                  </m:r>
                                </m:e>
                              </m:acc>
                            </m:e>
                          </m:bar>
                        </m:e>
                        <m:sub>
                          <m:r>
                            <a:rPr lang="de-AT" sz="2400" b="0" i="1">
                              <a:latin typeface="Cambria Math" panose="02040503050406030204" pitchFamily="18" charset="0"/>
                            </a:rPr>
                            <m:t>𝑘</m:t>
                          </m:r>
                        </m:sub>
                      </m:sSub>
                      <m:r>
                        <a:rPr lang="de-AT" sz="2400" b="0" i="0">
                          <a:latin typeface="Cambria Math" panose="02040503050406030204" pitchFamily="18" charset="0"/>
                        </a:rPr>
                        <m:t>)</m:t>
                      </m:r>
                    </m:oMath>
                  </m:oMathPara>
                </a14:m>
                <a:endParaRPr lang="de-AT" sz="2400" b="0" i="1" u="none" strike="noStrike" kern="1200" cap="none" spc="0" baseline="0" dirty="0">
                  <a:solidFill>
                    <a:srgbClr val="000000"/>
                  </a:solidFill>
                  <a:uFillTx/>
                  <a:latin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sz="2400" i="1">
                              <a:solidFill>
                                <a:srgbClr val="836967"/>
                              </a:solidFill>
                              <a:latin typeface="Cambria Math" panose="02040503050406030204" pitchFamily="18" charset="0"/>
                            </a:rPr>
                          </m:ctrlPr>
                        </m:sSubPr>
                        <m:e>
                          <m:bar>
                            <m:barPr>
                              <m:ctrlPr>
                                <a:rPr lang="de-AT" sz="2400" i="1">
                                  <a:solidFill>
                                    <a:srgbClr val="836967"/>
                                  </a:solidFill>
                                  <a:latin typeface="Cambria Math" panose="02040503050406030204" pitchFamily="18" charset="0"/>
                                </a:rPr>
                              </m:ctrlPr>
                            </m:barPr>
                            <m:e>
                              <m:acc>
                                <m:accPr>
                                  <m:chr m:val="̂"/>
                                  <m:ctrlPr>
                                    <a:rPr lang="de-AT" sz="2400" i="1">
                                      <a:solidFill>
                                        <a:srgbClr val="836967"/>
                                      </a:solidFill>
                                      <a:latin typeface="Cambria Math" panose="02040503050406030204" pitchFamily="18" charset="0"/>
                                    </a:rPr>
                                  </m:ctrlPr>
                                </m:accPr>
                                <m:e>
                                  <m:r>
                                    <a:rPr lang="de-AT" sz="2400" i="1">
                                      <a:latin typeface="Cambria Math" panose="02040503050406030204" pitchFamily="18" charset="0"/>
                                    </a:rPr>
                                    <m:t>𝑦</m:t>
                                  </m:r>
                                </m:e>
                              </m:acc>
                            </m:e>
                          </m:bar>
                        </m:e>
                        <m:sub>
                          <m:r>
                            <a:rPr lang="de-AT" sz="2400" i="1">
                              <a:latin typeface="Cambria Math" panose="02040503050406030204" pitchFamily="18" charset="0"/>
                            </a:rPr>
                            <m:t>𝑘</m:t>
                          </m:r>
                        </m:sub>
                      </m:sSub>
                      <m:r>
                        <a:rPr lang="de-AT" sz="2400" i="0">
                          <a:latin typeface="Cambria Math" panose="02040503050406030204" pitchFamily="18" charset="0"/>
                        </a:rPr>
                        <m:t>=</m:t>
                      </m:r>
                      <m:sSub>
                        <m:sSubPr>
                          <m:ctrlPr>
                            <a:rPr lang="de-AT" sz="2400" i="1">
                              <a:solidFill>
                                <a:srgbClr val="836967"/>
                              </a:solidFill>
                              <a:latin typeface="Cambria Math" panose="02040503050406030204" pitchFamily="18" charset="0"/>
                            </a:rPr>
                          </m:ctrlPr>
                        </m:sSubPr>
                        <m:e>
                          <m:r>
                            <a:rPr lang="de-AT" sz="2400" b="1" i="1">
                              <a:latin typeface="Cambria Math" panose="02040503050406030204" pitchFamily="18" charset="0"/>
                            </a:rPr>
                            <m:t>𝑪</m:t>
                          </m:r>
                        </m:e>
                        <m:sub>
                          <m:r>
                            <a:rPr lang="de-AT" sz="2400" b="0" i="1">
                              <a:latin typeface="Cambria Math" panose="02040503050406030204" pitchFamily="18" charset="0"/>
                            </a:rPr>
                            <m:t>𝐾𝑎𝑙</m:t>
                          </m:r>
                        </m:sub>
                      </m:sSub>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acc>
                                <m:accPr>
                                  <m:chr m:val="̂"/>
                                  <m:ctrlPr>
                                    <a:rPr lang="de-AT" sz="2400" b="0" i="1">
                                      <a:solidFill>
                                        <a:srgbClr val="836967"/>
                                      </a:solidFill>
                                      <a:latin typeface="Cambria Math" panose="02040503050406030204" pitchFamily="18" charset="0"/>
                                    </a:rPr>
                                  </m:ctrlPr>
                                </m:accPr>
                                <m:e>
                                  <m:r>
                                    <a:rPr lang="de-AT" sz="2400" b="0" i="1">
                                      <a:latin typeface="Cambria Math" panose="02040503050406030204" pitchFamily="18" charset="0"/>
                                    </a:rPr>
                                    <m:t>𝑥</m:t>
                                  </m:r>
                                </m:e>
                              </m:acc>
                            </m:e>
                          </m:bar>
                        </m:e>
                        <m:sub>
                          <m:r>
                            <a:rPr lang="de-AT" sz="2400" b="0" i="1">
                              <a:latin typeface="Cambria Math" panose="02040503050406030204" pitchFamily="18" charset="0"/>
                            </a:rPr>
                            <m:t>𝑘</m:t>
                          </m:r>
                        </m:sub>
                      </m:sSub>
                      <m:r>
                        <a:rPr lang="de-AT" sz="2400" b="0" i="0">
                          <a:latin typeface="Cambria Math" panose="02040503050406030204" pitchFamily="18" charset="0"/>
                        </a:rPr>
                        <m:t>+</m:t>
                      </m:r>
                      <m:sSub>
                        <m:sSubPr>
                          <m:ctrlPr>
                            <a:rPr lang="de-AT" sz="2400" b="0" i="1">
                              <a:solidFill>
                                <a:srgbClr val="836967"/>
                              </a:solidFill>
                              <a:latin typeface="Cambria Math" panose="02040503050406030204" pitchFamily="18" charset="0"/>
                            </a:rPr>
                          </m:ctrlPr>
                        </m:sSubPr>
                        <m:e>
                          <m:r>
                            <a:rPr lang="de-AT" sz="2400" b="1" i="1">
                              <a:latin typeface="Cambria Math" panose="02040503050406030204" pitchFamily="18" charset="0"/>
                            </a:rPr>
                            <m:t>𝑫</m:t>
                          </m:r>
                        </m:e>
                        <m:sub>
                          <m:r>
                            <a:rPr lang="de-AT" sz="2400" b="0" i="1">
                              <a:latin typeface="Cambria Math" panose="02040503050406030204" pitchFamily="18" charset="0"/>
                            </a:rPr>
                            <m:t>𝐾𝑎𝑙</m:t>
                          </m:r>
                        </m:sub>
                      </m:sSub>
                      <m:sSub>
                        <m:sSubPr>
                          <m:ctrlPr>
                            <a:rPr lang="de-AT" sz="2400" b="0" i="1">
                              <a:solidFill>
                                <a:srgbClr val="836967"/>
                              </a:solidFill>
                              <a:latin typeface="Cambria Math" panose="02040503050406030204" pitchFamily="18" charset="0"/>
                            </a:rPr>
                          </m:ctrlPr>
                        </m:sSubPr>
                        <m:e>
                          <m:bar>
                            <m:barPr>
                              <m:ctrlPr>
                                <a:rPr lang="de-AT" sz="2400" b="0" i="1">
                                  <a:solidFill>
                                    <a:srgbClr val="836967"/>
                                  </a:solidFill>
                                  <a:latin typeface="Cambria Math" panose="02040503050406030204" pitchFamily="18" charset="0"/>
                                </a:rPr>
                              </m:ctrlPr>
                            </m:barPr>
                            <m:e>
                              <m:r>
                                <a:rPr lang="de-AT" sz="2400" b="0" i="1">
                                  <a:latin typeface="Cambria Math" panose="02040503050406030204" pitchFamily="18" charset="0"/>
                                </a:rPr>
                                <m:t>𝑢</m:t>
                              </m:r>
                            </m:e>
                          </m:bar>
                        </m:e>
                        <m:sub>
                          <m:r>
                            <a:rPr lang="de-AT" sz="2400" b="0" i="1">
                              <a:latin typeface="Cambria Math" panose="02040503050406030204" pitchFamily="18" charset="0"/>
                            </a:rPr>
                            <m:t>𝐾𝑎𝑙</m:t>
                          </m:r>
                          <m:r>
                            <a:rPr lang="de-AT" sz="2400" b="0" i="0">
                              <a:latin typeface="Cambria Math" panose="02040503050406030204" pitchFamily="18" charset="0"/>
                            </a:rPr>
                            <m:t>,</m:t>
                          </m:r>
                          <m:r>
                            <a:rPr lang="de-AT" sz="2400" b="0" i="1">
                              <a:latin typeface="Cambria Math" panose="02040503050406030204" pitchFamily="18" charset="0"/>
                            </a:rPr>
                            <m:t>𝑘</m:t>
                          </m:r>
                        </m:sub>
                      </m:sSub>
                    </m:oMath>
                  </m:oMathPara>
                </a14:m>
                <a:endParaRPr lang="de-AT" sz="1800" b="0" i="1" u="none" strike="noStrike" kern="1200" cap="none" spc="0" baseline="0" dirty="0">
                  <a:solidFill>
                    <a:srgbClr val="000000"/>
                  </a:solidFill>
                  <a:uFillTx/>
                  <a:latin typeface="Cambria Math" pitchFamily="18"/>
                </a:endParaRPr>
              </a:p>
            </p:txBody>
          </p:sp>
        </mc:Choice>
        <mc:Fallback xmlns="">
          <p:sp>
            <p:nvSpPr>
              <p:cNvPr id="11" name="Textfeld 14">
                <a:extLst>
                  <a:ext uri="{FF2B5EF4-FFF2-40B4-BE49-F238E27FC236}">
                    <a16:creationId xmlns:a16="http://schemas.microsoft.com/office/drawing/2014/main" id="{295AEA61-CD4F-A100-AE10-47FC583F3AF4}"/>
                  </a:ext>
                </a:extLst>
              </p:cNvPr>
              <p:cNvSpPr txBox="1">
                <a:spLocks noRot="1" noChangeAspect="1" noMove="1" noResize="1" noEditPoints="1" noAdjustHandles="1" noChangeArrowheads="1" noChangeShapeType="1" noTextEdit="1"/>
              </p:cNvSpPr>
              <p:nvPr/>
            </p:nvSpPr>
            <p:spPr>
              <a:xfrm>
                <a:off x="6091342" y="3203370"/>
                <a:ext cx="4600446" cy="1361398"/>
              </a:xfrm>
              <a:prstGeom prst="rect">
                <a:avLst/>
              </a:prstGeom>
              <a:blipFill>
                <a:blip r:embed="rId3"/>
                <a:stretch>
                  <a:fillRect l="-1987" t="-3571" r="-2119"/>
                </a:stretch>
              </a:blipFill>
              <a:ln cap="flat">
                <a:noFill/>
              </a:ln>
            </p:spPr>
            <p:txBody>
              <a:bodyPr/>
              <a:lstStyle/>
              <a:p>
                <a:r>
                  <a:rPr lang="de-AT">
                    <a:noFill/>
                  </a:rPr>
                  <a:t> </a:t>
                </a:r>
              </a:p>
            </p:txBody>
          </p:sp>
        </mc:Fallback>
      </mc:AlternateContent>
      <p:cxnSp>
        <p:nvCxnSpPr>
          <p:cNvPr id="12" name="Gerade Verbindung mit Pfeil 15">
            <a:extLst>
              <a:ext uri="{FF2B5EF4-FFF2-40B4-BE49-F238E27FC236}">
                <a16:creationId xmlns:a16="http://schemas.microsoft.com/office/drawing/2014/main" id="{AE378EC2-431B-AB93-31F9-7E849C6934C8}"/>
              </a:ext>
            </a:extLst>
          </p:cNvPr>
          <p:cNvCxnSpPr/>
          <p:nvPr/>
        </p:nvCxnSpPr>
        <p:spPr>
          <a:xfrm>
            <a:off x="10700525" y="3677800"/>
            <a:ext cx="1183764" cy="0"/>
          </a:xfrm>
          <a:prstGeom prst="straightConnector1">
            <a:avLst/>
          </a:prstGeom>
          <a:noFill/>
          <a:ln w="6345" cap="flat">
            <a:solidFill>
              <a:srgbClr val="4472C4"/>
            </a:solidFill>
            <a:prstDash val="solid"/>
            <a:miter/>
            <a:tailEnd type="arrow"/>
          </a:ln>
        </p:spPr>
      </p:cxnSp>
      <p:cxnSp>
        <p:nvCxnSpPr>
          <p:cNvPr id="13" name="Gerade Verbindung mit Pfeil 16">
            <a:extLst>
              <a:ext uri="{FF2B5EF4-FFF2-40B4-BE49-F238E27FC236}">
                <a16:creationId xmlns:a16="http://schemas.microsoft.com/office/drawing/2014/main" id="{B9826156-C932-5CD2-6193-51A3E97F406F}"/>
              </a:ext>
            </a:extLst>
          </p:cNvPr>
          <p:cNvCxnSpPr/>
          <p:nvPr/>
        </p:nvCxnSpPr>
        <p:spPr>
          <a:xfrm>
            <a:off x="10717999" y="4480252"/>
            <a:ext cx="1183764" cy="0"/>
          </a:xfrm>
          <a:prstGeom prst="straightConnector1">
            <a:avLst/>
          </a:prstGeom>
          <a:noFill/>
          <a:ln w="6345" cap="flat">
            <a:solidFill>
              <a:srgbClr val="4472C4"/>
            </a:solidFill>
            <a:prstDash val="solid"/>
            <a:miter/>
            <a:tailEnd type="arrow"/>
          </a:ln>
        </p:spPr>
      </p:cxnSp>
      <p:cxnSp>
        <p:nvCxnSpPr>
          <p:cNvPr id="14" name="Gerade Verbindung mit Pfeil 17">
            <a:extLst>
              <a:ext uri="{FF2B5EF4-FFF2-40B4-BE49-F238E27FC236}">
                <a16:creationId xmlns:a16="http://schemas.microsoft.com/office/drawing/2014/main" id="{159BC215-E6DA-ABBF-D600-8B235E281600}"/>
              </a:ext>
            </a:extLst>
          </p:cNvPr>
          <p:cNvCxnSpPr/>
          <p:nvPr/>
        </p:nvCxnSpPr>
        <p:spPr>
          <a:xfrm flipV="1">
            <a:off x="4774888" y="4113647"/>
            <a:ext cx="0" cy="678705"/>
          </a:xfrm>
          <a:prstGeom prst="straightConnector1">
            <a:avLst/>
          </a:prstGeom>
          <a:noFill/>
          <a:ln w="6345" cap="flat">
            <a:solidFill>
              <a:srgbClr val="4472C4"/>
            </a:solidFill>
            <a:prstDash val="solid"/>
            <a:miter/>
            <a:tailEnd type="arrow"/>
          </a:ln>
        </p:spPr>
      </p:cxnSp>
      <mc:AlternateContent xmlns:mc="http://schemas.openxmlformats.org/markup-compatibility/2006" xmlns:a14="http://schemas.microsoft.com/office/drawing/2010/main">
        <mc:Choice Requires="a14">
          <p:sp>
            <p:nvSpPr>
              <p:cNvPr id="15" name="Textfeld 19">
                <a:extLst>
                  <a:ext uri="{FF2B5EF4-FFF2-40B4-BE49-F238E27FC236}">
                    <a16:creationId xmlns:a16="http://schemas.microsoft.com/office/drawing/2014/main" id="{E4764150-9C26-197C-4DAF-4257EB5AF250}"/>
                  </a:ext>
                </a:extLst>
              </p:cNvPr>
              <p:cNvSpPr txBox="1"/>
              <p:nvPr/>
            </p:nvSpPr>
            <p:spPr>
              <a:xfrm>
                <a:off x="79875" y="3512339"/>
                <a:ext cx="999457" cy="382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r>
                                <a:rPr lang="de-AT" i="1">
                                  <a:latin typeface="Cambria Math" panose="02040503050406030204" pitchFamily="18" charset="0"/>
                                </a:rPr>
                                <m:t>𝑤</m:t>
                              </m:r>
                            </m:e>
                          </m:bar>
                        </m:e>
                        <m:sub>
                          <m:r>
                            <a:rPr lang="de-AT" i="1">
                              <a:latin typeface="Cambria Math" panose="02040503050406030204" pitchFamily="18" charset="0"/>
                            </a:rPr>
                            <m:t>𝑘</m:t>
                          </m:r>
                        </m:sub>
                      </m:sSub>
                    </m:oMath>
                  </m:oMathPara>
                </a14:m>
                <a:endParaRPr lang="de-AT" sz="1800" b="0" i="0" u="none" strike="noStrike" kern="1200" cap="none" spc="0" baseline="0" dirty="0">
                  <a:solidFill>
                    <a:srgbClr val="000000"/>
                  </a:solidFill>
                  <a:uFillTx/>
                  <a:latin typeface="Calibri"/>
                </a:endParaRPr>
              </a:p>
            </p:txBody>
          </p:sp>
        </mc:Choice>
        <mc:Fallback xmlns="">
          <p:sp>
            <p:nvSpPr>
              <p:cNvPr id="15" name="Textfeld 19">
                <a:extLst>
                  <a:ext uri="{FF2B5EF4-FFF2-40B4-BE49-F238E27FC236}">
                    <a16:creationId xmlns:a16="http://schemas.microsoft.com/office/drawing/2014/main" id="{E4764150-9C26-197C-4DAF-4257EB5AF250}"/>
                  </a:ext>
                </a:extLst>
              </p:cNvPr>
              <p:cNvSpPr txBox="1">
                <a:spLocks noRot="1" noChangeAspect="1" noMove="1" noResize="1" noEditPoints="1" noAdjustHandles="1" noChangeArrowheads="1" noChangeShapeType="1" noTextEdit="1"/>
              </p:cNvSpPr>
              <p:nvPr/>
            </p:nvSpPr>
            <p:spPr>
              <a:xfrm>
                <a:off x="79875" y="3512339"/>
                <a:ext cx="999457" cy="382219"/>
              </a:xfrm>
              <a:prstGeom prst="rect">
                <a:avLst/>
              </a:prstGeom>
              <a:blipFill>
                <a:blip r:embed="rId4"/>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6" name="Textfeld 20">
                <a:extLst>
                  <a:ext uri="{FF2B5EF4-FFF2-40B4-BE49-F238E27FC236}">
                    <a16:creationId xmlns:a16="http://schemas.microsoft.com/office/drawing/2014/main" id="{44421FCB-4711-FCC7-1C61-4A6EB07B317C}"/>
                  </a:ext>
                </a:extLst>
              </p:cNvPr>
              <p:cNvSpPr txBox="1"/>
              <p:nvPr/>
            </p:nvSpPr>
            <p:spPr>
              <a:xfrm>
                <a:off x="3659231" y="3464891"/>
                <a:ext cx="1010759" cy="4296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𝑦</m:t>
                                  </m:r>
                                </m:e>
                              </m:acc>
                            </m:e>
                          </m:bar>
                        </m:e>
                        <m:sub>
                          <m:r>
                            <a:rPr lang="de-AT" i="1">
                              <a:latin typeface="Cambria Math" panose="02040503050406030204" pitchFamily="18" charset="0"/>
                            </a:rPr>
                            <m:t>𝑘</m:t>
                          </m:r>
                          <m:r>
                            <a:rPr lang="de-AT" i="0">
                              <a:latin typeface="Cambria Math" panose="02040503050406030204" pitchFamily="18" charset="0"/>
                            </a:rPr>
                            <m:t>,</m:t>
                          </m:r>
                          <m:r>
                            <a:rPr lang="de-AT" i="1">
                              <a:latin typeface="Cambria Math" panose="02040503050406030204" pitchFamily="18" charset="0"/>
                            </a:rPr>
                            <m:t>𝑡</m:t>
                          </m:r>
                        </m:sub>
                      </m:sSub>
                    </m:oMath>
                  </m:oMathPara>
                </a14:m>
                <a:endParaRPr lang="de-AT" sz="1800" b="1" i="0" u="none" strike="noStrike" kern="1200" cap="none" spc="0" baseline="0" dirty="0">
                  <a:solidFill>
                    <a:srgbClr val="000000"/>
                  </a:solidFill>
                  <a:uFillTx/>
                  <a:latin typeface="Calibri"/>
                </a:endParaRPr>
              </a:p>
            </p:txBody>
          </p:sp>
        </mc:Choice>
        <mc:Fallback xmlns="">
          <p:sp>
            <p:nvSpPr>
              <p:cNvPr id="16" name="Textfeld 20">
                <a:extLst>
                  <a:ext uri="{FF2B5EF4-FFF2-40B4-BE49-F238E27FC236}">
                    <a16:creationId xmlns:a16="http://schemas.microsoft.com/office/drawing/2014/main" id="{44421FCB-4711-FCC7-1C61-4A6EB07B317C}"/>
                  </a:ext>
                </a:extLst>
              </p:cNvPr>
              <p:cNvSpPr txBox="1">
                <a:spLocks noRot="1" noChangeAspect="1" noMove="1" noResize="1" noEditPoints="1" noAdjustHandles="1" noChangeArrowheads="1" noChangeShapeType="1" noTextEdit="1"/>
              </p:cNvSpPr>
              <p:nvPr/>
            </p:nvSpPr>
            <p:spPr>
              <a:xfrm>
                <a:off x="3659231" y="3464891"/>
                <a:ext cx="1010759" cy="429667"/>
              </a:xfrm>
              <a:prstGeom prst="rect">
                <a:avLst/>
              </a:prstGeom>
              <a:blipFill>
                <a:blip r:embed="rId5"/>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7" name="Textfeld 21">
                <a:extLst>
                  <a:ext uri="{FF2B5EF4-FFF2-40B4-BE49-F238E27FC236}">
                    <a16:creationId xmlns:a16="http://schemas.microsoft.com/office/drawing/2014/main" id="{40486B89-6045-5C96-A48E-FBE9A34D52FE}"/>
                  </a:ext>
                </a:extLst>
              </p:cNvPr>
              <p:cNvSpPr txBox="1"/>
              <p:nvPr/>
            </p:nvSpPr>
            <p:spPr>
              <a:xfrm>
                <a:off x="4755549" y="4446502"/>
                <a:ext cx="335255" cy="38241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bar>
                        <m:barPr>
                          <m:ctrlPr>
                            <a:rPr lang="de-AT" i="1">
                              <a:solidFill>
                                <a:srgbClr val="836967"/>
                              </a:solidFill>
                              <a:latin typeface="Cambria Math" panose="02040503050406030204" pitchFamily="18" charset="0"/>
                            </a:rPr>
                          </m:ctrlPr>
                        </m:barPr>
                        <m:e>
                          <m:r>
                            <a:rPr lang="de-AT" i="1">
                              <a:latin typeface="Cambria Math" panose="02040503050406030204" pitchFamily="18" charset="0"/>
                            </a:rPr>
                            <m:t>𝑣</m:t>
                          </m:r>
                        </m:e>
                      </m:bar>
                    </m:oMath>
                  </m:oMathPara>
                </a14:m>
                <a:endParaRPr lang="de-AT" sz="1800" b="1" i="0" u="none" strike="noStrike" kern="1200" cap="none" spc="0" baseline="0" dirty="0">
                  <a:solidFill>
                    <a:srgbClr val="000000"/>
                  </a:solidFill>
                  <a:uFillTx/>
                  <a:latin typeface="Calibri"/>
                </a:endParaRPr>
              </a:p>
            </p:txBody>
          </p:sp>
        </mc:Choice>
        <mc:Fallback xmlns="">
          <p:sp>
            <p:nvSpPr>
              <p:cNvPr id="17" name="Textfeld 21">
                <a:extLst>
                  <a:ext uri="{FF2B5EF4-FFF2-40B4-BE49-F238E27FC236}">
                    <a16:creationId xmlns:a16="http://schemas.microsoft.com/office/drawing/2014/main" id="{40486B89-6045-5C96-A48E-FBE9A34D52FE}"/>
                  </a:ext>
                </a:extLst>
              </p:cNvPr>
              <p:cNvSpPr txBox="1">
                <a:spLocks noRot="1" noChangeAspect="1" noMove="1" noResize="1" noEditPoints="1" noAdjustHandles="1" noChangeArrowheads="1" noChangeShapeType="1" noTextEdit="1"/>
              </p:cNvSpPr>
              <p:nvPr/>
            </p:nvSpPr>
            <p:spPr>
              <a:xfrm>
                <a:off x="4755549" y="4446502"/>
                <a:ext cx="335255" cy="382411"/>
              </a:xfrm>
              <a:prstGeom prst="rect">
                <a:avLst/>
              </a:prstGeom>
              <a:blipFill>
                <a:blip r:embed="rId6"/>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8" name="Textfeld 22">
                <a:extLst>
                  <a:ext uri="{FF2B5EF4-FFF2-40B4-BE49-F238E27FC236}">
                    <a16:creationId xmlns:a16="http://schemas.microsoft.com/office/drawing/2014/main" id="{9617B09C-B9A4-9C67-5E45-3ED76AC75609}"/>
                  </a:ext>
                </a:extLst>
              </p:cNvPr>
              <p:cNvSpPr txBox="1"/>
              <p:nvPr/>
            </p:nvSpPr>
            <p:spPr>
              <a:xfrm>
                <a:off x="4843702" y="3536424"/>
                <a:ext cx="995918" cy="4296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𝑦</m:t>
                                  </m:r>
                                </m:e>
                              </m:acc>
                            </m:e>
                          </m:bar>
                        </m:e>
                        <m:sub>
                          <m:r>
                            <a:rPr lang="de-AT" i="1">
                              <a:latin typeface="Cambria Math" panose="02040503050406030204" pitchFamily="18" charset="0"/>
                            </a:rPr>
                            <m:t>𝑘</m:t>
                          </m:r>
                        </m:sub>
                      </m:sSub>
                    </m:oMath>
                  </m:oMathPara>
                </a14:m>
                <a:endParaRPr lang="de-AT" sz="1800" b="1" i="0" u="none" strike="noStrike" kern="1200" cap="none" spc="0" baseline="0">
                  <a:solidFill>
                    <a:srgbClr val="000000"/>
                  </a:solidFill>
                  <a:uFillTx/>
                  <a:latin typeface="Calibri"/>
                </a:endParaRPr>
              </a:p>
            </p:txBody>
          </p:sp>
        </mc:Choice>
        <mc:Fallback xmlns="">
          <p:sp>
            <p:nvSpPr>
              <p:cNvPr id="18" name="Textfeld 22">
                <a:extLst>
                  <a:ext uri="{FF2B5EF4-FFF2-40B4-BE49-F238E27FC236}">
                    <a16:creationId xmlns:a16="http://schemas.microsoft.com/office/drawing/2014/main" id="{9617B09C-B9A4-9C67-5E45-3ED76AC75609}"/>
                  </a:ext>
                </a:extLst>
              </p:cNvPr>
              <p:cNvSpPr txBox="1">
                <a:spLocks noRot="1" noChangeAspect="1" noMove="1" noResize="1" noEditPoints="1" noAdjustHandles="1" noChangeArrowheads="1" noChangeShapeType="1" noTextEdit="1"/>
              </p:cNvSpPr>
              <p:nvPr/>
            </p:nvSpPr>
            <p:spPr>
              <a:xfrm>
                <a:off x="4843702" y="3536424"/>
                <a:ext cx="995918" cy="429667"/>
              </a:xfrm>
              <a:prstGeom prst="rect">
                <a:avLst/>
              </a:prstGeom>
              <a:blipFill>
                <a:blip r:embed="rId7"/>
                <a:stretch>
                  <a:fillRect/>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19" name="Textfeld 23">
                <a:extLst>
                  <a:ext uri="{FF2B5EF4-FFF2-40B4-BE49-F238E27FC236}">
                    <a16:creationId xmlns:a16="http://schemas.microsoft.com/office/drawing/2014/main" id="{7C248B2B-947C-2F99-9B6C-8981A8BD5530}"/>
                  </a:ext>
                </a:extLst>
              </p:cNvPr>
              <p:cNvSpPr txBox="1"/>
              <p:nvPr/>
            </p:nvSpPr>
            <p:spPr>
              <a:xfrm>
                <a:off x="10747935" y="3227859"/>
                <a:ext cx="1097234" cy="42966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𝑦</m:t>
                                  </m:r>
                                </m:e>
                              </m:acc>
                            </m:e>
                          </m:bar>
                        </m:e>
                        <m:sub>
                          <m:r>
                            <a:rPr lang="de-AT" i="1">
                              <a:latin typeface="Cambria Math" panose="02040503050406030204" pitchFamily="18" charset="0"/>
                            </a:rPr>
                            <m:t>𝑘</m:t>
                          </m:r>
                          <m:r>
                            <a:rPr lang="de-AT" i="0">
                              <a:latin typeface="Cambria Math" panose="02040503050406030204" pitchFamily="18" charset="0"/>
                            </a:rPr>
                            <m:t>+1</m:t>
                          </m:r>
                        </m:sub>
                      </m:sSub>
                    </m:oMath>
                  </m:oMathPara>
                </a14:m>
                <a:endParaRPr lang="de-AT" sz="1800" b="1" i="0" u="none" strike="noStrike" kern="1200" cap="none" spc="0" baseline="0" dirty="0">
                  <a:solidFill>
                    <a:srgbClr val="000000"/>
                  </a:solidFill>
                  <a:uFillTx/>
                  <a:latin typeface="Calibri"/>
                </a:endParaRPr>
              </a:p>
            </p:txBody>
          </p:sp>
        </mc:Choice>
        <mc:Fallback xmlns="">
          <p:sp>
            <p:nvSpPr>
              <p:cNvPr id="19" name="Textfeld 23">
                <a:extLst>
                  <a:ext uri="{FF2B5EF4-FFF2-40B4-BE49-F238E27FC236}">
                    <a16:creationId xmlns:a16="http://schemas.microsoft.com/office/drawing/2014/main" id="{7C248B2B-947C-2F99-9B6C-8981A8BD5530}"/>
                  </a:ext>
                </a:extLst>
              </p:cNvPr>
              <p:cNvSpPr txBox="1">
                <a:spLocks noRot="1" noChangeAspect="1" noMove="1" noResize="1" noEditPoints="1" noAdjustHandles="1" noChangeArrowheads="1" noChangeShapeType="1" noTextEdit="1"/>
              </p:cNvSpPr>
              <p:nvPr/>
            </p:nvSpPr>
            <p:spPr>
              <a:xfrm>
                <a:off x="10747935" y="3227859"/>
                <a:ext cx="1097234" cy="429667"/>
              </a:xfrm>
              <a:prstGeom prst="rect">
                <a:avLst/>
              </a:prstGeom>
              <a:blipFill>
                <a:blip r:embed="rId8"/>
                <a:stretch>
                  <a:fillRect t="-4286"/>
                </a:stretch>
              </a:blipFill>
              <a:ln cap="flat">
                <a:noFill/>
              </a:ln>
            </p:spPr>
            <p:txBody>
              <a:bodyPr/>
              <a:lstStyle/>
              <a:p>
                <a:r>
                  <a:rPr lang="de-AT">
                    <a:noFill/>
                  </a:rPr>
                  <a:t> </a:t>
                </a:r>
              </a:p>
            </p:txBody>
          </p:sp>
        </mc:Fallback>
      </mc:AlternateContent>
      <mc:AlternateContent xmlns:mc="http://schemas.openxmlformats.org/markup-compatibility/2006" xmlns:a14="http://schemas.microsoft.com/office/drawing/2010/main">
        <mc:Choice Requires="a14">
          <p:sp>
            <p:nvSpPr>
              <p:cNvPr id="21" name="Textfeld 25">
                <a:extLst>
                  <a:ext uri="{FF2B5EF4-FFF2-40B4-BE49-F238E27FC236}">
                    <a16:creationId xmlns:a16="http://schemas.microsoft.com/office/drawing/2014/main" id="{EEFACF38-4348-E2CE-9EF7-357B9E3778CA}"/>
                  </a:ext>
                </a:extLst>
              </p:cNvPr>
              <p:cNvSpPr txBox="1"/>
              <p:nvPr/>
            </p:nvSpPr>
            <p:spPr>
              <a:xfrm>
                <a:off x="10717999" y="4031905"/>
                <a:ext cx="1097234" cy="38234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de-AT" i="1">
                              <a:solidFill>
                                <a:srgbClr val="836967"/>
                              </a:solidFill>
                              <a:latin typeface="Cambria Math" panose="02040503050406030204" pitchFamily="18" charset="0"/>
                            </a:rPr>
                          </m:ctrlPr>
                        </m:sSubPr>
                        <m:e>
                          <m:bar>
                            <m:barPr>
                              <m:ctrlPr>
                                <a:rPr lang="de-AT" i="1">
                                  <a:solidFill>
                                    <a:srgbClr val="836967"/>
                                  </a:solidFill>
                                  <a:latin typeface="Cambria Math" panose="02040503050406030204" pitchFamily="18" charset="0"/>
                                </a:rPr>
                              </m:ctrlPr>
                            </m:barPr>
                            <m:e>
                              <m:acc>
                                <m:accPr>
                                  <m:chr m:val="̂"/>
                                  <m:ctrlPr>
                                    <a:rPr lang="de-AT" i="1">
                                      <a:solidFill>
                                        <a:srgbClr val="836967"/>
                                      </a:solidFill>
                                      <a:latin typeface="Cambria Math" panose="02040503050406030204" pitchFamily="18" charset="0"/>
                                    </a:rPr>
                                  </m:ctrlPr>
                                </m:accPr>
                                <m:e>
                                  <m:r>
                                    <a:rPr lang="de-AT" i="1">
                                      <a:latin typeface="Cambria Math" panose="02040503050406030204" pitchFamily="18" charset="0"/>
                                    </a:rPr>
                                    <m:t>𝑥</m:t>
                                  </m:r>
                                </m:e>
                              </m:acc>
                            </m:e>
                          </m:bar>
                        </m:e>
                        <m:sub>
                          <m:r>
                            <a:rPr lang="de-AT" i="1">
                              <a:latin typeface="Cambria Math" panose="02040503050406030204" pitchFamily="18" charset="0"/>
                            </a:rPr>
                            <m:t>𝑘</m:t>
                          </m:r>
                          <m:r>
                            <a:rPr lang="de-AT" i="0">
                              <a:latin typeface="Cambria Math" panose="02040503050406030204" pitchFamily="18" charset="0"/>
                            </a:rPr>
                            <m:t>+1</m:t>
                          </m:r>
                        </m:sub>
                      </m:sSub>
                    </m:oMath>
                  </m:oMathPara>
                </a14:m>
                <a:endParaRPr lang="de-AT" sz="1800" b="1" i="0" u="none" strike="noStrike" kern="1200" cap="none" spc="0" baseline="0" dirty="0">
                  <a:solidFill>
                    <a:srgbClr val="000000"/>
                  </a:solidFill>
                  <a:uFillTx/>
                  <a:latin typeface="Calibri"/>
                </a:endParaRPr>
              </a:p>
            </p:txBody>
          </p:sp>
        </mc:Choice>
        <mc:Fallback xmlns="">
          <p:sp>
            <p:nvSpPr>
              <p:cNvPr id="21" name="Textfeld 25">
                <a:extLst>
                  <a:ext uri="{FF2B5EF4-FFF2-40B4-BE49-F238E27FC236}">
                    <a16:creationId xmlns:a16="http://schemas.microsoft.com/office/drawing/2014/main" id="{EEFACF38-4348-E2CE-9EF7-357B9E3778CA}"/>
                  </a:ext>
                </a:extLst>
              </p:cNvPr>
              <p:cNvSpPr txBox="1">
                <a:spLocks noRot="1" noChangeAspect="1" noMove="1" noResize="1" noEditPoints="1" noAdjustHandles="1" noChangeArrowheads="1" noChangeShapeType="1" noTextEdit="1"/>
              </p:cNvSpPr>
              <p:nvPr/>
            </p:nvSpPr>
            <p:spPr>
              <a:xfrm>
                <a:off x="10717999" y="4031905"/>
                <a:ext cx="1097234" cy="382347"/>
              </a:xfrm>
              <a:prstGeom prst="rect">
                <a:avLst/>
              </a:prstGeom>
              <a:blipFill>
                <a:blip r:embed="rId9"/>
                <a:stretch>
                  <a:fillRect t="-4762"/>
                </a:stretch>
              </a:blipFill>
              <a:ln cap="flat">
                <a:noFill/>
              </a:ln>
            </p:spPr>
            <p:txBody>
              <a:bodyPr/>
              <a:lstStyle/>
              <a:p>
                <a:r>
                  <a:rPr lang="de-AT">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EE24C-C7A1-ABB8-39BC-26F96C223618}"/>
              </a:ext>
            </a:extLst>
          </p:cNvPr>
          <p:cNvSpPr>
            <a:spLocks noGrp="1"/>
          </p:cNvSpPr>
          <p:nvPr>
            <p:ph type="title"/>
          </p:nvPr>
        </p:nvSpPr>
        <p:spPr>
          <a:xfrm>
            <a:off x="838200" y="120576"/>
            <a:ext cx="10515600" cy="815089"/>
          </a:xfrm>
        </p:spPr>
        <p:txBody>
          <a:bodyPr>
            <a:normAutofit/>
          </a:bodyPr>
          <a:lstStyle/>
          <a:p>
            <a:r>
              <a:rPr lang="de-DE" dirty="0"/>
              <a:t>Vorgehensweise: </a:t>
            </a:r>
            <a:r>
              <a:rPr lang="de-DE" dirty="0" err="1"/>
              <a:t>DMDc</a:t>
            </a:r>
            <a:endParaRPr lang="de-AT" sz="3600"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A92DD9A7-9F71-ECC0-CAEB-944E8FFE1BAD}"/>
                  </a:ext>
                </a:extLst>
              </p:cNvPr>
              <p:cNvSpPr txBox="1">
                <a:spLocks noGrp="1"/>
              </p:cNvSpPr>
              <p:nvPr>
                <p:ph idx="1"/>
              </p:nvPr>
            </p:nvSpPr>
            <p:spPr>
              <a:xfrm>
                <a:off x="838200" y="935665"/>
                <a:ext cx="10515600" cy="5423921"/>
              </a:xfrm>
              <a:prstGeom prst="rect">
                <a:avLst/>
              </a:prstGeom>
              <a:noFill/>
            </p:spPr>
            <p:txBody>
              <a:bodyPr wrap="square" rtlCol="0">
                <a:spAutoFit/>
              </a:bodyPr>
              <a:lstStyle/>
              <a:p>
                <a:r>
                  <a:rPr lang="de-DE" b="0" dirty="0">
                    <a:latin typeface="Cambria Math" panose="02040503050406030204" pitchFamily="18" charset="0"/>
                  </a:rPr>
                  <a:t>Grundidee: Erweiterung des DMD um eine Eingangsmatrix B</a:t>
                </a:r>
              </a:p>
              <a:p>
                <a:pPr lvl="1"/>
                <a14:m>
                  <m:oMath xmlns:m="http://schemas.openxmlformats.org/officeDocument/2006/math">
                    <m:sSup>
                      <m:sSupPr>
                        <m:ctrlPr>
                          <a:rPr lang="de-DE" b="1" i="1" smtClean="0">
                            <a:latin typeface="Cambria Math" panose="02040503050406030204" pitchFamily="18" charset="0"/>
                          </a:rPr>
                        </m:ctrlPr>
                      </m:sSupPr>
                      <m:e>
                        <m:r>
                          <a:rPr lang="de-DE" b="1" i="0" smtClean="0">
                            <a:latin typeface="Cambria Math" panose="02040503050406030204" pitchFamily="18" charset="0"/>
                          </a:rPr>
                          <m:t>𝐗</m:t>
                        </m:r>
                      </m:e>
                      <m:sup>
                        <m:r>
                          <a:rPr lang="de-DE" b="1" i="0" smtClean="0">
                            <a:latin typeface="Cambria Math" panose="02040503050406030204" pitchFamily="18" charset="0"/>
                          </a:rPr>
                          <m:t>′</m:t>
                        </m:r>
                      </m:sup>
                    </m:sSup>
                    <m:r>
                      <a:rPr lang="de-DE" i="0" smtClean="0">
                        <a:latin typeface="Cambria Math" panose="02040503050406030204" pitchFamily="18" charset="0"/>
                      </a:rPr>
                      <m:t>=</m:t>
                    </m:r>
                    <m:r>
                      <a:rPr lang="de-DE" b="1" i="0" smtClean="0">
                        <a:latin typeface="Cambria Math" panose="02040503050406030204" pitchFamily="18" charset="0"/>
                      </a:rPr>
                      <m:t>𝐀𝐗</m:t>
                    </m:r>
                    <m:r>
                      <a:rPr lang="de-DE" b="0" i="0" smtClean="0">
                        <a:latin typeface="Cambria Math" panose="02040503050406030204" pitchFamily="18" charset="0"/>
                      </a:rPr>
                      <m:t>+</m:t>
                    </m:r>
                    <m:r>
                      <a:rPr lang="de-DE" b="1" i="0" smtClean="0">
                        <a:latin typeface="Cambria Math" panose="02040503050406030204" pitchFamily="18" charset="0"/>
                      </a:rPr>
                      <m:t>𝐁𝐘</m:t>
                    </m:r>
                  </m:oMath>
                </a14:m>
                <a:endParaRPr lang="de-DE" b="1" dirty="0">
                  <a:latin typeface="Cambria Math" panose="02040503050406030204" pitchFamily="18" charset="0"/>
                </a:endParaRPr>
              </a:p>
              <a:p>
                <a:pPr lvl="1"/>
                <a14:m>
                  <m:oMath xmlns:m="http://schemas.openxmlformats.org/officeDocument/2006/math">
                    <m:r>
                      <a:rPr lang="de-DE" b="1" i="0" smtClean="0">
                        <a:latin typeface="Cambria Math" panose="02040503050406030204" pitchFamily="18" charset="0"/>
                      </a:rPr>
                      <m:t>𝐘</m:t>
                    </m:r>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m>
                          <m:mPr>
                            <m:mcs>
                              <m:mc>
                                <m:mcPr>
                                  <m:count m:val="3"/>
                                  <m:mcJc m:val="center"/>
                                </m:mcPr>
                              </m:mc>
                            </m:mcs>
                            <m:ctrlPr>
                              <a:rPr lang="de-DE" b="0" i="1" smtClean="0">
                                <a:latin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a:rPr lang="de-DE" b="0" i="0" smtClean="0">
                                      <a:latin typeface="Cambria Math" panose="02040503050406030204" pitchFamily="18" charset="0"/>
                                    </a:rPr>
                                    <m:t>1</m:t>
                                  </m:r>
                                </m:sub>
                              </m:sSub>
                            </m:e>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a:rPr lang="de-DE" b="0" i="0" smtClean="0">
                                      <a:latin typeface="Cambria Math" panose="02040503050406030204" pitchFamily="18" charset="0"/>
                                    </a:rPr>
                                    <m:t>2</m:t>
                                  </m:r>
                                </m:sub>
                              </m:sSub>
                            </m:e>
                            <m:e>
                              <m:r>
                                <a:rPr lang="de-DE" b="0" i="0" smtClean="0">
                                  <a:latin typeface="Cambria Math" panose="02040503050406030204" pitchFamily="18" charset="0"/>
                                </a:rPr>
                                <m:t>…</m:t>
                              </m:r>
                            </m:e>
                          </m:mr>
                          <m:mr>
                            <m:e>
                              <m:sSub>
                                <m:sSubPr>
                                  <m:ctrlPr>
                                    <a:rPr lang="de-DE" b="0" i="1" smtClean="0">
                                      <a:latin typeface="Cambria Math" panose="02040503050406030204" pitchFamily="18" charset="0"/>
                                    </a:rPr>
                                  </m:ctrlPr>
                                </m:sSubPr>
                                <m:e>
                                  <m:r>
                                    <a:rPr lang="de-DE" b="0" i="0" smtClean="0">
                                      <a:latin typeface="Cambria Math" panose="02040503050406030204" pitchFamily="18" charset="0"/>
                                      <a:ea typeface="Cambria Math" panose="02040503050406030204" pitchFamily="18" charset="0"/>
                                    </a:rPr>
                                    <m:t>∆</m:t>
                                  </m:r>
                                  <m:r>
                                    <m:rPr>
                                      <m:sty m:val="p"/>
                                    </m:rPr>
                                    <a:rPr lang="de-DE" b="0" i="0" smtClean="0">
                                      <a:latin typeface="Cambria Math" panose="02040503050406030204" pitchFamily="18" charset="0"/>
                                      <a:ea typeface="Cambria Math" panose="02040503050406030204" pitchFamily="18" charset="0"/>
                                    </a:rPr>
                                    <m:t>E</m:t>
                                  </m:r>
                                </m:e>
                                <m:sub>
                                  <m:r>
                                    <a:rPr lang="de-DE" b="0" i="0" smtClean="0">
                                      <a:latin typeface="Cambria Math" panose="02040503050406030204" pitchFamily="18" charset="0"/>
                                    </a:rPr>
                                    <m:t>1</m:t>
                                  </m:r>
                                </m:sub>
                              </m:sSub>
                            </m:e>
                            <m:e>
                              <m:sSub>
                                <m:sSubPr>
                                  <m:ctrlPr>
                                    <a:rPr lang="de-DE" b="0" i="1" smtClean="0">
                                      <a:latin typeface="Cambria Math" panose="02040503050406030204" pitchFamily="18" charset="0"/>
                                    </a:rPr>
                                  </m:ctrlPr>
                                </m:sSubPr>
                                <m:e>
                                  <m:r>
                                    <a:rPr lang="de-DE" i="0" smtClean="0">
                                      <a:latin typeface="Cambria Math" panose="02040503050406030204" pitchFamily="18" charset="0"/>
                                      <a:ea typeface="Cambria Math" panose="02040503050406030204" pitchFamily="18" charset="0"/>
                                    </a:rPr>
                                    <m:t>∆</m:t>
                                  </m:r>
                                  <m:r>
                                    <m:rPr>
                                      <m:sty m:val="p"/>
                                    </m:rPr>
                                    <a:rPr lang="de-DE" i="0" smtClean="0">
                                      <a:latin typeface="Cambria Math" panose="02040503050406030204" pitchFamily="18" charset="0"/>
                                      <a:ea typeface="Cambria Math" panose="02040503050406030204" pitchFamily="18" charset="0"/>
                                    </a:rPr>
                                    <m:t>E</m:t>
                                  </m:r>
                                </m:e>
                                <m:sub>
                                  <m:r>
                                    <a:rPr lang="de-DE" b="0" i="0" smtClean="0">
                                      <a:latin typeface="Cambria Math" panose="02040503050406030204" pitchFamily="18" charset="0"/>
                                    </a:rPr>
                                    <m:t>2</m:t>
                                  </m:r>
                                </m:sub>
                              </m:sSub>
                            </m:e>
                            <m:e>
                              <m:r>
                                <a:rPr lang="de-DE" b="0" i="0" smtClean="0">
                                  <a:latin typeface="Cambria Math" panose="02040503050406030204" pitchFamily="18" charset="0"/>
                                </a:rPr>
                                <m:t>…</m:t>
                              </m:r>
                            </m:e>
                          </m:mr>
                        </m:m>
                        <m:r>
                          <a:rPr lang="de-DE" b="0" i="0" smtClean="0">
                            <a:latin typeface="Cambria Math" panose="02040503050406030204" pitchFamily="18" charset="0"/>
                          </a:rPr>
                          <m:t>    </m:t>
                        </m:r>
                        <m:m>
                          <m:mPr>
                            <m:mcs>
                              <m:mc>
                                <m:mcPr>
                                  <m:count m:val="1"/>
                                  <m:mcJc m:val="center"/>
                                </m:mcPr>
                              </m:mc>
                            </m:mcs>
                            <m:ctrlPr>
                              <a:rPr lang="de-DE" b="0" i="1" smtClean="0">
                                <a:latin typeface="Cambria Math" panose="02040503050406030204" pitchFamily="18" charset="0"/>
                              </a:rPr>
                            </m:ctrlPr>
                          </m:mPr>
                          <m:mr>
                            <m:e>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p</m:t>
                                  </m:r>
                                </m:e>
                                <m:sub>
                                  <m:r>
                                    <m:rPr>
                                      <m:sty m:val="p"/>
                                    </m:rPr>
                                    <a:rPr lang="de-DE" b="0" i="0" smtClean="0">
                                      <a:latin typeface="Cambria Math" panose="02040503050406030204" pitchFamily="18" charset="0"/>
                                    </a:rPr>
                                    <m:t>m</m:t>
                                  </m:r>
                                  <m:r>
                                    <a:rPr lang="de-DE" b="0" i="0" smtClean="0">
                                      <a:latin typeface="Cambria Math" panose="02040503050406030204" pitchFamily="18" charset="0"/>
                                    </a:rPr>
                                    <m:t>−1</m:t>
                                  </m:r>
                                </m:sub>
                              </m:sSub>
                            </m:e>
                          </m:mr>
                          <m:mr>
                            <m:e>
                              <m:sSub>
                                <m:sSubPr>
                                  <m:ctrlPr>
                                    <a:rPr lang="de-DE" b="0" i="1" smtClean="0">
                                      <a:latin typeface="Cambria Math" panose="02040503050406030204" pitchFamily="18" charset="0"/>
                                    </a:rPr>
                                  </m:ctrlPr>
                                </m:sSubPr>
                                <m:e>
                                  <m:r>
                                    <a:rPr lang="de-DE" i="0" smtClean="0">
                                      <a:latin typeface="Cambria Math" panose="02040503050406030204" pitchFamily="18" charset="0"/>
                                      <a:ea typeface="Cambria Math" panose="02040503050406030204" pitchFamily="18" charset="0"/>
                                    </a:rPr>
                                    <m:t>∆</m:t>
                                  </m:r>
                                  <m:r>
                                    <m:rPr>
                                      <m:sty m:val="p"/>
                                    </m:rPr>
                                    <a:rPr lang="de-DE" i="0" smtClean="0">
                                      <a:latin typeface="Cambria Math" panose="02040503050406030204" pitchFamily="18" charset="0"/>
                                      <a:ea typeface="Cambria Math" panose="02040503050406030204" pitchFamily="18" charset="0"/>
                                    </a:rPr>
                                    <m:t>E</m:t>
                                  </m:r>
                                </m:e>
                                <m:sub>
                                  <m:r>
                                    <m:rPr>
                                      <m:sty m:val="p"/>
                                    </m:rPr>
                                    <a:rPr lang="de-DE" b="0" i="0" smtClean="0">
                                      <a:latin typeface="Cambria Math" panose="02040503050406030204" pitchFamily="18" charset="0"/>
                                    </a:rPr>
                                    <m:t>m</m:t>
                                  </m:r>
                                  <m:r>
                                    <a:rPr lang="de-DE" b="0" i="0" smtClean="0">
                                      <a:latin typeface="Cambria Math" panose="02040503050406030204" pitchFamily="18" charset="0"/>
                                    </a:rPr>
                                    <m:t>−1</m:t>
                                  </m:r>
                                </m:sub>
                              </m:sSub>
                            </m:e>
                          </m:mr>
                        </m:m>
                      </m:e>
                    </m:d>
                  </m:oMath>
                </a14:m>
                <a:r>
                  <a:rPr lang="de-AT" b="1" dirty="0">
                    <a:latin typeface="Cambria Math" panose="02040503050406030204" pitchFamily="18" charset="0"/>
                  </a:rPr>
                  <a:t> </a:t>
                </a:r>
                <a:r>
                  <a:rPr lang="de-AT" dirty="0">
                    <a:latin typeface="Cambria Math" panose="02040503050406030204" pitchFamily="18" charset="0"/>
                  </a:rPr>
                  <a:t>mit p … Position, </a:t>
                </a:r>
                <a14:m>
                  <m:oMath xmlns:m="http://schemas.openxmlformats.org/officeDocument/2006/math">
                    <m:r>
                      <m:rPr>
                        <m:sty m:val="p"/>
                      </m:rPr>
                      <a:rPr lang="de-DE" i="0" smtClean="0">
                        <a:latin typeface="Cambria Math" panose="02040503050406030204" pitchFamily="18" charset="0"/>
                        <a:ea typeface="Cambria Math" panose="02040503050406030204" pitchFamily="18" charset="0"/>
                      </a:rPr>
                      <m:t>E</m:t>
                    </m:r>
                  </m:oMath>
                </a14:m>
                <a:r>
                  <a:rPr lang="de-AT" b="1" dirty="0">
                    <a:latin typeface="Cambria Math" panose="02040503050406030204" pitchFamily="18" charset="0"/>
                  </a:rPr>
                  <a:t> … </a:t>
                </a:r>
                <a:r>
                  <a:rPr lang="de-AT" dirty="0">
                    <a:latin typeface="Cambria Math" panose="02040503050406030204" pitchFamily="18" charset="0"/>
                  </a:rPr>
                  <a:t>Energie</a:t>
                </a:r>
                <a:endParaRPr lang="de-AT" b="1" dirty="0">
                  <a:latin typeface="Cambria Math" panose="02040503050406030204" pitchFamily="18" charset="0"/>
                </a:endParaRPr>
              </a:p>
              <a:p>
                <a:r>
                  <a:rPr lang="de-AT" dirty="0">
                    <a:latin typeface="Cambria Math" panose="02040503050406030204" pitchFamily="18" charset="0"/>
                  </a:rPr>
                  <a:t>Neuausrichten der Grundgleichungen</a:t>
                </a:r>
              </a:p>
              <a:p>
                <a:pPr lvl="1"/>
                <a14:m>
                  <m:oMath xmlns:m="http://schemas.openxmlformats.org/officeDocument/2006/math">
                    <m:sSup>
                      <m:sSupPr>
                        <m:ctrlPr>
                          <a:rPr lang="de-DE" b="1" i="1" smtClean="0">
                            <a:latin typeface="Cambria Math" panose="02040503050406030204" pitchFamily="18" charset="0"/>
                          </a:rPr>
                        </m:ctrlPr>
                      </m:sSupPr>
                      <m:e>
                        <m:r>
                          <a:rPr lang="de-DE" b="1" i="0" smtClean="0">
                            <a:latin typeface="Cambria Math" panose="02040503050406030204" pitchFamily="18" charset="0"/>
                          </a:rPr>
                          <m:t>𝐗</m:t>
                        </m:r>
                      </m:e>
                      <m:sup>
                        <m:r>
                          <a:rPr lang="de-DE" b="1" i="0" smtClean="0">
                            <a:latin typeface="Cambria Math" panose="02040503050406030204" pitchFamily="18" charset="0"/>
                          </a:rPr>
                          <m:t>′</m:t>
                        </m:r>
                      </m:sup>
                    </m:sSup>
                    <m:r>
                      <a:rPr lang="de-DE" b="0" i="0" smtClean="0">
                        <a:latin typeface="Cambria Math" panose="02040503050406030204" pitchFamily="18" charset="0"/>
                      </a:rPr>
                      <m:t>=</m:t>
                    </m:r>
                    <m:d>
                      <m:dPr>
                        <m:begChr m:val="["/>
                        <m:endChr m:val="]"/>
                        <m:ctrlPr>
                          <a:rPr lang="de-DE" b="0" i="1" smtClean="0">
                            <a:latin typeface="Cambria Math" panose="02040503050406030204" pitchFamily="18" charset="0"/>
                          </a:rPr>
                        </m:ctrlPr>
                      </m:dPr>
                      <m:e>
                        <m:m>
                          <m:mPr>
                            <m:mcs>
                              <m:mc>
                                <m:mcPr>
                                  <m:count m:val="2"/>
                                  <m:mcJc m:val="center"/>
                                </m:mcPr>
                              </m:mc>
                            </m:mcs>
                            <m:ctrlPr>
                              <a:rPr lang="de-DE" b="1" i="1" smtClean="0">
                                <a:latin typeface="Cambria Math" panose="02040503050406030204" pitchFamily="18" charset="0"/>
                              </a:rPr>
                            </m:ctrlPr>
                          </m:mPr>
                          <m:mr>
                            <m:e>
                              <m:r>
                                <m:rPr>
                                  <m:brk m:alnAt="7"/>
                                </m:rPr>
                                <a:rPr lang="de-DE" b="1" i="0" smtClean="0">
                                  <a:latin typeface="Cambria Math" panose="02040503050406030204" pitchFamily="18" charset="0"/>
                                </a:rPr>
                                <m:t>𝐀</m:t>
                              </m:r>
                            </m:e>
                            <m:e>
                              <m:r>
                                <a:rPr lang="de-DE" b="1" i="0" smtClean="0">
                                  <a:latin typeface="Cambria Math" panose="02040503050406030204" pitchFamily="18" charset="0"/>
                                </a:rPr>
                                <m:t>𝐁</m:t>
                              </m:r>
                            </m:e>
                          </m:mr>
                        </m:m>
                      </m:e>
                    </m:d>
                    <m:d>
                      <m:dPr>
                        <m:begChr m:val="["/>
                        <m:endChr m:val="]"/>
                        <m:ctrlPr>
                          <a:rPr lang="de-DE" b="0" i="1" smtClean="0">
                            <a:latin typeface="Cambria Math" panose="02040503050406030204" pitchFamily="18" charset="0"/>
                          </a:rPr>
                        </m:ctrlPr>
                      </m:dPr>
                      <m:e>
                        <m:m>
                          <m:mPr>
                            <m:mcs>
                              <m:mc>
                                <m:mcPr>
                                  <m:count m:val="1"/>
                                  <m:mcJc m:val="center"/>
                                </m:mcPr>
                              </m:mc>
                            </m:mcs>
                            <m:ctrlPr>
                              <a:rPr lang="de-DE" b="1" i="1" smtClean="0">
                                <a:latin typeface="Cambria Math" panose="02040503050406030204" pitchFamily="18" charset="0"/>
                              </a:rPr>
                            </m:ctrlPr>
                          </m:mPr>
                          <m:mr>
                            <m:e>
                              <m:r>
                                <m:rPr>
                                  <m:brk m:alnAt="7"/>
                                </m:rPr>
                                <a:rPr lang="de-DE" b="1" i="0" smtClean="0">
                                  <a:latin typeface="Cambria Math" panose="02040503050406030204" pitchFamily="18" charset="0"/>
                                </a:rPr>
                                <m:t>𝐗</m:t>
                              </m:r>
                            </m:e>
                          </m:mr>
                          <m:mr>
                            <m:e>
                              <m:r>
                                <a:rPr lang="de-DE" b="1" i="0" smtClean="0">
                                  <a:latin typeface="Cambria Math" panose="02040503050406030204" pitchFamily="18" charset="0"/>
                                </a:rPr>
                                <m:t>𝐘</m:t>
                              </m:r>
                            </m:e>
                          </m:mr>
                        </m:m>
                      </m:e>
                    </m:d>
                    <m:r>
                      <a:rPr lang="de-DE" b="0" i="0" smtClean="0">
                        <a:latin typeface="Cambria Math" panose="02040503050406030204" pitchFamily="18" charset="0"/>
                      </a:rPr>
                      <m:t>=</m:t>
                    </m:r>
                    <m:r>
                      <a:rPr lang="de-DE" b="1" i="0" smtClean="0">
                        <a:latin typeface="Cambria Math" panose="02040503050406030204" pitchFamily="18" charset="0"/>
                      </a:rPr>
                      <m:t>𝐆</m:t>
                    </m:r>
                    <m:r>
                      <a:rPr lang="el-GR" b="1" i="0" smtClean="0">
                        <a:latin typeface="Cambria Math" panose="02040503050406030204" pitchFamily="18" charset="0"/>
                      </a:rPr>
                      <m:t>𝛀</m:t>
                    </m:r>
                  </m:oMath>
                </a14:m>
                <a:endParaRPr lang="de-DE" b="1" dirty="0">
                  <a:latin typeface="Cambria Math" panose="02040503050406030204" pitchFamily="18" charset="0"/>
                </a:endParaRPr>
              </a:p>
              <a:p>
                <a:r>
                  <a:rPr lang="de-AT" dirty="0">
                    <a:latin typeface="Cambria Math" panose="02040503050406030204" pitchFamily="18" charset="0"/>
                  </a:rPr>
                  <a:t>SVD des Eingangsraumes </a:t>
                </a:r>
                <a:r>
                  <a:rPr lang="el-GR" dirty="0">
                    <a:latin typeface="Cambria Math" panose="02040503050406030204" pitchFamily="18" charset="0"/>
                  </a:rPr>
                  <a:t>Ω</a:t>
                </a:r>
                <a:r>
                  <a:rPr lang="de-DE" dirty="0">
                    <a:latin typeface="Cambria Math" panose="02040503050406030204" pitchFamily="18" charset="0"/>
                  </a:rPr>
                  <a:t> und des Ausgangsraumes X‘</a:t>
                </a:r>
              </a:p>
              <a:p>
                <a:pPr lvl="1"/>
                <a14:m>
                  <m:oMath xmlns:m="http://schemas.openxmlformats.org/officeDocument/2006/math">
                    <m:r>
                      <a:rPr lang="el-GR" b="1" i="0" dirty="0" smtClean="0">
                        <a:latin typeface="Cambria Math" panose="02040503050406030204" pitchFamily="18" charset="0"/>
                      </a:rPr>
                      <m:t>𝛀</m:t>
                    </m:r>
                    <m:r>
                      <a:rPr lang="de-AT" i="0" dirty="0" smtClean="0">
                        <a:latin typeface="Cambria Math" panose="02040503050406030204" pitchFamily="18" charset="0"/>
                      </a:rPr>
                      <m:t> = </m:t>
                    </m:r>
                    <m:r>
                      <a:rPr lang="de-AT" b="1" i="0" dirty="0" smtClean="0">
                        <a:latin typeface="Cambria Math" panose="02040503050406030204" pitchFamily="18" charset="0"/>
                      </a:rPr>
                      <m:t>𝐔</m:t>
                    </m:r>
                    <m:r>
                      <m:rPr>
                        <m:nor/>
                      </m:rPr>
                      <a:rPr lang="el-GR" b="1" dirty="0">
                        <a:latin typeface="Cambria Math" panose="02040503050406030204" pitchFamily="18" charset="0"/>
                      </a:rPr>
                      <m:t>Σ</m:t>
                    </m:r>
                    <m:sSup>
                      <m:sSupPr>
                        <m:ctrlPr>
                          <a:rPr lang="el-GR" b="1" i="1" dirty="0" smtClean="0">
                            <a:latin typeface="Cambria Math" panose="02040503050406030204" pitchFamily="18" charset="0"/>
                          </a:rPr>
                        </m:ctrlPr>
                      </m:sSupPr>
                      <m:e>
                        <m:r>
                          <a:rPr lang="de-DE" b="1" i="0" dirty="0" smtClean="0">
                            <a:latin typeface="Cambria Math" panose="02040503050406030204" pitchFamily="18" charset="0"/>
                          </a:rPr>
                          <m:t>𝐕</m:t>
                        </m:r>
                      </m:e>
                      <m:sup>
                        <m:r>
                          <a:rPr lang="de-DE" b="1" i="0" dirty="0" smtClean="0">
                            <a:latin typeface="Cambria Math" panose="02040503050406030204" pitchFamily="18" charset="0"/>
                          </a:rPr>
                          <m:t>∗</m:t>
                        </m:r>
                      </m:sup>
                    </m:sSup>
                    <m:r>
                      <a:rPr lang="el-GR" i="0" dirty="0" smtClean="0">
                        <a:latin typeface="Cambria Math" panose="02040503050406030204" pitchFamily="18" charset="0"/>
                        <a:ea typeface="Cambria Math" panose="02040503050406030204" pitchFamily="18" charset="0"/>
                      </a:rPr>
                      <m:t>≈</m:t>
                    </m:r>
                    <m:acc>
                      <m:accPr>
                        <m:chr m:val="̃"/>
                        <m:ctrlPr>
                          <a:rPr lang="el-GR" b="1" i="1" dirty="0" smtClean="0">
                            <a:latin typeface="Cambria Math" panose="02040503050406030204" pitchFamily="18" charset="0"/>
                            <a:ea typeface="Cambria Math" panose="02040503050406030204" pitchFamily="18" charset="0"/>
                          </a:rPr>
                        </m:ctrlPr>
                      </m:accPr>
                      <m:e>
                        <m:r>
                          <a:rPr lang="de-DE" b="1" i="0" dirty="0" smtClean="0">
                            <a:latin typeface="Cambria Math" panose="02040503050406030204" pitchFamily="18" charset="0"/>
                            <a:ea typeface="Cambria Math" panose="02040503050406030204" pitchFamily="18" charset="0"/>
                          </a:rPr>
                          <m:t>𝐔</m:t>
                        </m:r>
                      </m:e>
                    </m:acc>
                    <m:acc>
                      <m:accPr>
                        <m:chr m:val="̃"/>
                        <m:ctrlPr>
                          <a:rPr lang="de-AT" b="1" i="1" dirty="0" smtClean="0">
                            <a:latin typeface="Cambria Math" panose="02040503050406030204" pitchFamily="18" charset="0"/>
                          </a:rPr>
                        </m:ctrlPr>
                      </m:accPr>
                      <m:e>
                        <m:r>
                          <m:rPr>
                            <m:nor/>
                          </m:rPr>
                          <a:rPr lang="el-GR" b="1" dirty="0">
                            <a:latin typeface="Cambria Math" panose="02040503050406030204" pitchFamily="18" charset="0"/>
                          </a:rPr>
                          <m:t>Σ</m:t>
                        </m:r>
                      </m:e>
                    </m:acc>
                    <m:sSup>
                      <m:sSupPr>
                        <m:ctrlPr>
                          <a:rPr lang="de-AT" b="1" i="1" dirty="0" smtClean="0">
                            <a:latin typeface="Cambria Math" panose="02040503050406030204" pitchFamily="18" charset="0"/>
                          </a:rPr>
                        </m:ctrlPr>
                      </m:sSupPr>
                      <m:e>
                        <m:acc>
                          <m:accPr>
                            <m:chr m:val="̃"/>
                            <m:ctrlPr>
                              <a:rPr lang="de-AT" b="1" i="1" dirty="0" smtClean="0">
                                <a:latin typeface="Cambria Math" panose="02040503050406030204" pitchFamily="18" charset="0"/>
                              </a:rPr>
                            </m:ctrlPr>
                          </m:accPr>
                          <m:e>
                            <m:r>
                              <a:rPr lang="de-DE" b="1" i="0" dirty="0" smtClean="0">
                                <a:latin typeface="Cambria Math" panose="02040503050406030204" pitchFamily="18" charset="0"/>
                              </a:rPr>
                              <m:t>𝐕</m:t>
                            </m:r>
                          </m:e>
                        </m:acc>
                      </m:e>
                      <m:sup>
                        <m:r>
                          <a:rPr lang="de-DE" b="1" i="0" dirty="0" smtClean="0">
                            <a:latin typeface="Cambria Math" panose="02040503050406030204" pitchFamily="18" charset="0"/>
                          </a:rPr>
                          <m:t>∗</m:t>
                        </m:r>
                      </m:sup>
                    </m:sSup>
                  </m:oMath>
                </a14:m>
                <a:r>
                  <a:rPr lang="de-AT" dirty="0">
                    <a:latin typeface="Cambria Math" panose="02040503050406030204" pitchFamily="18" charset="0"/>
                  </a:rPr>
                  <a:t> mit</a:t>
                </a:r>
                <a14:m>
                  <m:oMath xmlns:m="http://schemas.openxmlformats.org/officeDocument/2006/math">
                    <m:r>
                      <a:rPr lang="de-DE" b="0" i="0" dirty="0" smtClean="0">
                        <a:latin typeface="Cambria Math" panose="02040503050406030204" pitchFamily="18" charset="0"/>
                        <a:ea typeface="Cambria Math" panose="02040503050406030204" pitchFamily="18" charset="0"/>
                      </a:rPr>
                      <m:t> </m:t>
                    </m:r>
                    <m:acc>
                      <m:accPr>
                        <m:chr m:val="̃"/>
                        <m:ctrlPr>
                          <a:rPr lang="el-GR" b="1" i="1" dirty="0">
                            <a:latin typeface="Cambria Math" panose="02040503050406030204" pitchFamily="18" charset="0"/>
                            <a:ea typeface="Cambria Math" panose="02040503050406030204" pitchFamily="18" charset="0"/>
                          </a:rPr>
                        </m:ctrlPr>
                      </m:accPr>
                      <m:e>
                        <m:r>
                          <a:rPr lang="de-DE" b="1" i="0" dirty="0" smtClean="0">
                            <a:latin typeface="Cambria Math" panose="02040503050406030204" pitchFamily="18" charset="0"/>
                            <a:ea typeface="Cambria Math" panose="02040503050406030204" pitchFamily="18" charset="0"/>
                          </a:rPr>
                          <m:t>𝐔</m:t>
                        </m:r>
                      </m:e>
                    </m:acc>
                    <m:r>
                      <a:rPr lang="de-DE" b="1" i="0" dirty="0" smtClean="0">
                        <a:latin typeface="Cambria Math" panose="02040503050406030204" pitchFamily="18" charset="0"/>
                        <a:ea typeface="Cambria Math" panose="02040503050406030204" pitchFamily="18" charset="0"/>
                      </a:rPr>
                      <m:t>= </m:t>
                    </m:r>
                    <m:sSup>
                      <m:sSupPr>
                        <m:ctrlPr>
                          <a:rPr lang="de-DE" b="1" i="1" dirty="0" smtClean="0">
                            <a:latin typeface="Cambria Math" panose="02040503050406030204" pitchFamily="18" charset="0"/>
                            <a:ea typeface="Cambria Math" panose="02040503050406030204" pitchFamily="18" charset="0"/>
                          </a:rPr>
                        </m:ctrlPr>
                      </m:sSupPr>
                      <m:e>
                        <m:r>
                          <a:rPr lang="de-DE" b="1" i="0" dirty="0" smtClean="0">
                            <a:latin typeface="Cambria Math" panose="02040503050406030204" pitchFamily="18" charset="0"/>
                            <a:ea typeface="Cambria Math" panose="02040503050406030204" pitchFamily="18" charset="0"/>
                          </a:rPr>
                          <m:t>[</m:t>
                        </m:r>
                        <m:m>
                          <m:mPr>
                            <m:mcs>
                              <m:mc>
                                <m:mcPr>
                                  <m:count m:val="2"/>
                                  <m:mcJc m:val="center"/>
                                </m:mcPr>
                              </m:mc>
                            </m:mcs>
                            <m:ctrlPr>
                              <a:rPr lang="de-DE" b="1" i="1" dirty="0" smtClean="0">
                                <a:latin typeface="Cambria Math" panose="02040503050406030204" pitchFamily="18" charset="0"/>
                                <a:ea typeface="Cambria Math" panose="02040503050406030204" pitchFamily="18" charset="0"/>
                              </a:rPr>
                            </m:ctrlPr>
                          </m:mPr>
                          <m:mr>
                            <m:e>
                              <m:sSub>
                                <m:sSubPr>
                                  <m:ctrlPr>
                                    <a:rPr lang="de-DE" b="1" i="1" dirty="0" smtClean="0">
                                      <a:latin typeface="Cambria Math" panose="02040503050406030204" pitchFamily="18" charset="0"/>
                                      <a:ea typeface="Cambria Math" panose="02040503050406030204" pitchFamily="18" charset="0"/>
                                    </a:rPr>
                                  </m:ctrlPr>
                                </m:sSubPr>
                                <m:e>
                                  <m:acc>
                                    <m:accPr>
                                      <m:chr m:val="̃"/>
                                      <m:ctrlPr>
                                        <a:rPr lang="de-DE" b="1" i="1" dirty="0" smtClean="0">
                                          <a:latin typeface="Cambria Math" panose="02040503050406030204" pitchFamily="18" charset="0"/>
                                          <a:ea typeface="Cambria Math" panose="02040503050406030204" pitchFamily="18" charset="0"/>
                                        </a:rPr>
                                      </m:ctrlPr>
                                    </m:accPr>
                                    <m:e>
                                      <m:r>
                                        <a:rPr lang="de-DE" b="1" i="0" dirty="0" smtClean="0">
                                          <a:latin typeface="Cambria Math" panose="02040503050406030204" pitchFamily="18" charset="0"/>
                                          <a:ea typeface="Cambria Math" panose="02040503050406030204" pitchFamily="18" charset="0"/>
                                        </a:rPr>
                                        <m:t>𝐔</m:t>
                                      </m:r>
                                    </m:e>
                                  </m:acc>
                                </m:e>
                                <m:sub>
                                  <m:r>
                                    <a:rPr lang="de-DE" b="1" i="0" dirty="0" smtClean="0">
                                      <a:latin typeface="Cambria Math" panose="02040503050406030204" pitchFamily="18" charset="0"/>
                                      <a:ea typeface="Cambria Math" panose="02040503050406030204" pitchFamily="18" charset="0"/>
                                    </a:rPr>
                                    <m:t>𝟏</m:t>
                                  </m:r>
                                </m:sub>
                              </m:sSub>
                            </m:e>
                            <m:e>
                              <m:sSub>
                                <m:sSubPr>
                                  <m:ctrlPr>
                                    <a:rPr lang="de-DE" b="1" i="1" dirty="0" smtClean="0">
                                      <a:latin typeface="Cambria Math" panose="02040503050406030204" pitchFamily="18" charset="0"/>
                                      <a:ea typeface="Cambria Math" panose="02040503050406030204" pitchFamily="18" charset="0"/>
                                    </a:rPr>
                                  </m:ctrlPr>
                                </m:sSubPr>
                                <m:e>
                                  <m:acc>
                                    <m:accPr>
                                      <m:chr m:val="̃"/>
                                      <m:ctrlPr>
                                        <a:rPr lang="de-DE" b="1" i="1" dirty="0" smtClean="0">
                                          <a:latin typeface="Cambria Math" panose="02040503050406030204" pitchFamily="18" charset="0"/>
                                          <a:ea typeface="Cambria Math" panose="02040503050406030204" pitchFamily="18" charset="0"/>
                                        </a:rPr>
                                      </m:ctrlPr>
                                    </m:accPr>
                                    <m:e>
                                      <m:r>
                                        <a:rPr lang="de-DE" b="1" i="0" dirty="0" smtClean="0">
                                          <a:latin typeface="Cambria Math" panose="02040503050406030204" pitchFamily="18" charset="0"/>
                                          <a:ea typeface="Cambria Math" panose="02040503050406030204" pitchFamily="18" charset="0"/>
                                        </a:rPr>
                                        <m:t>𝐔</m:t>
                                      </m:r>
                                    </m:e>
                                  </m:acc>
                                </m:e>
                                <m:sub>
                                  <m:r>
                                    <a:rPr lang="de-DE" b="1" i="0" dirty="0" smtClean="0">
                                      <a:latin typeface="Cambria Math" panose="02040503050406030204" pitchFamily="18" charset="0"/>
                                      <a:ea typeface="Cambria Math" panose="02040503050406030204" pitchFamily="18" charset="0"/>
                                    </a:rPr>
                                    <m:t>𝟐</m:t>
                                  </m:r>
                                </m:sub>
                              </m:sSub>
                            </m:e>
                          </m:mr>
                        </m:m>
                        <m:r>
                          <a:rPr lang="de-DE" b="1" i="0" dirty="0" smtClean="0">
                            <a:latin typeface="Cambria Math" panose="02040503050406030204" pitchFamily="18" charset="0"/>
                            <a:ea typeface="Cambria Math" panose="02040503050406030204" pitchFamily="18" charset="0"/>
                          </a:rPr>
                          <m:t>]</m:t>
                        </m:r>
                      </m:e>
                      <m:sup>
                        <m:r>
                          <a:rPr lang="de-DE" b="1" i="0" dirty="0" smtClean="0">
                            <a:latin typeface="Cambria Math" panose="02040503050406030204" pitchFamily="18" charset="0"/>
                            <a:ea typeface="Cambria Math" panose="02040503050406030204" pitchFamily="18" charset="0"/>
                          </a:rPr>
                          <m:t>𝐓</m:t>
                        </m:r>
                      </m:sup>
                    </m:sSup>
                  </m:oMath>
                </a14:m>
                <a:r>
                  <a:rPr lang="de-DE" b="1" dirty="0">
                    <a:latin typeface="Cambria Math" panose="02040503050406030204" pitchFamily="18" charset="0"/>
                    <a:ea typeface="Cambria Math" panose="02040503050406030204" pitchFamily="18" charset="0"/>
                  </a:rPr>
                  <a:t> </a:t>
                </a:r>
                <a:r>
                  <a:rPr lang="de-DE" b="1" dirty="0">
                    <a:latin typeface="Cambria Math" panose="02040503050406030204" pitchFamily="18" charset="0"/>
                    <a:ea typeface="Cambria Math" panose="02040503050406030204" pitchFamily="18" charset="0"/>
                    <a:sym typeface="Wingdings" panose="05000000000000000000" pitchFamily="2" charset="2"/>
                  </a:rPr>
                  <a:t> </a:t>
                </a:r>
                <a14:m>
                  <m:oMath xmlns:m="http://schemas.openxmlformats.org/officeDocument/2006/math">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𝐀</m:t>
                        </m:r>
                      </m:e>
                    </m:acc>
                    <m:r>
                      <a:rPr lang="de-DE" b="0" i="0" smtClean="0">
                        <a:latin typeface="Cambria Math" panose="02040503050406030204" pitchFamily="18" charset="0"/>
                        <a:ea typeface="Cambria Math" panose="02040503050406030204" pitchFamily="18" charset="0"/>
                        <a:sym typeface="Wingdings" panose="05000000000000000000" pitchFamily="2" charset="2"/>
                      </a:rPr>
                      <m:t>= </m:t>
                    </m:r>
                    <m:sSup>
                      <m:sSupPr>
                        <m:ctrlPr>
                          <a:rPr lang="de-DE" b="1" i="1" smtClean="0">
                            <a:latin typeface="Cambria Math" panose="02040503050406030204" pitchFamily="18" charset="0"/>
                            <a:ea typeface="Cambria Math" panose="02040503050406030204" pitchFamily="18" charset="0"/>
                            <a:sym typeface="Wingdings" panose="05000000000000000000" pitchFamily="2" charset="2"/>
                          </a:rPr>
                        </m:ctrlPr>
                      </m:sSupPr>
                      <m:e>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𝐔</m:t>
                            </m:r>
                          </m:e>
                        </m:acc>
                      </m:e>
                      <m:sup>
                        <m:r>
                          <a:rPr lang="de-DE" b="1" i="0" smtClean="0">
                            <a:latin typeface="Cambria Math" panose="02040503050406030204" pitchFamily="18" charset="0"/>
                            <a:ea typeface="Cambria Math" panose="02040503050406030204" pitchFamily="18" charset="0"/>
                            <a:sym typeface="Wingdings" panose="05000000000000000000" pitchFamily="2" charset="2"/>
                          </a:rPr>
                          <m:t>∗</m:t>
                        </m:r>
                      </m:sup>
                    </m:sSup>
                    <m:r>
                      <a:rPr lang="de-DE" b="1" i="0" smtClean="0">
                        <a:latin typeface="Cambria Math" panose="02040503050406030204" pitchFamily="18" charset="0"/>
                        <a:ea typeface="Cambria Math" panose="02040503050406030204" pitchFamily="18" charset="0"/>
                        <a:sym typeface="Wingdings" panose="05000000000000000000" pitchFamily="2" charset="2"/>
                      </a:rPr>
                      <m:t>𝐗</m:t>
                    </m:r>
                    <m:r>
                      <a:rPr lang="de-DE" b="1" i="0" smtClean="0">
                        <a:latin typeface="Cambria Math" panose="02040503050406030204" pitchFamily="18" charset="0"/>
                        <a:ea typeface="Cambria Math" panose="02040503050406030204" pitchFamily="18" charset="0"/>
                        <a:sym typeface="Wingdings" panose="05000000000000000000" pitchFamily="2" charset="2"/>
                      </a:rPr>
                      <m:t>′</m:t>
                    </m:r>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𝐕</m:t>
                        </m:r>
                      </m:e>
                    </m:acc>
                    <m:sSup>
                      <m:sSupPr>
                        <m:ctrlPr>
                          <a:rPr lang="de-DE" b="1" i="1" smtClean="0">
                            <a:latin typeface="Cambria Math" panose="02040503050406030204" pitchFamily="18" charset="0"/>
                            <a:ea typeface="Cambria Math" panose="02040503050406030204" pitchFamily="18" charset="0"/>
                            <a:sym typeface="Wingdings" panose="05000000000000000000" pitchFamily="2" charset="2"/>
                          </a:rPr>
                        </m:ctrlPr>
                      </m:sSupPr>
                      <m:e>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el-GR" b="1" i="0" smtClean="0">
                                <a:latin typeface="Cambria Math" panose="02040503050406030204" pitchFamily="18" charset="0"/>
                                <a:ea typeface="Cambria Math" panose="02040503050406030204" pitchFamily="18" charset="0"/>
                                <a:sym typeface="Wingdings" panose="05000000000000000000" pitchFamily="2" charset="2"/>
                              </a:rPr>
                              <m:t>𝚺</m:t>
                            </m:r>
                          </m:e>
                        </m:acc>
                      </m:e>
                      <m:sup>
                        <m:r>
                          <a:rPr lang="de-DE" b="1" i="0" smtClean="0">
                            <a:latin typeface="Cambria Math" panose="02040503050406030204" pitchFamily="18" charset="0"/>
                            <a:ea typeface="Cambria Math" panose="02040503050406030204" pitchFamily="18" charset="0"/>
                            <a:sym typeface="Wingdings" panose="05000000000000000000" pitchFamily="2" charset="2"/>
                          </a:rPr>
                          <m:t>−</m:t>
                        </m:r>
                        <m:r>
                          <a:rPr lang="de-DE" b="1" i="0" smtClean="0">
                            <a:latin typeface="Cambria Math" panose="02040503050406030204" pitchFamily="18" charset="0"/>
                            <a:ea typeface="Cambria Math" panose="02040503050406030204" pitchFamily="18" charset="0"/>
                            <a:sym typeface="Wingdings" panose="05000000000000000000" pitchFamily="2" charset="2"/>
                          </a:rPr>
                          <m:t>𝟏</m:t>
                        </m:r>
                      </m:sup>
                    </m:sSup>
                    <m:sSubSup>
                      <m:sSubSupPr>
                        <m:ctrlPr>
                          <a:rPr lang="de-DE" b="1" i="1" smtClean="0">
                            <a:latin typeface="Cambria Math" panose="02040503050406030204" pitchFamily="18" charset="0"/>
                            <a:ea typeface="Cambria Math" panose="02040503050406030204" pitchFamily="18" charset="0"/>
                            <a:sym typeface="Wingdings" panose="05000000000000000000" pitchFamily="2" charset="2"/>
                          </a:rPr>
                        </m:ctrlPr>
                      </m:sSubSupPr>
                      <m:e>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𝐔</m:t>
                            </m:r>
                          </m:e>
                        </m:acc>
                      </m:e>
                      <m:sub>
                        <m:r>
                          <a:rPr lang="de-DE" b="1" i="0" smtClean="0">
                            <a:latin typeface="Cambria Math" panose="02040503050406030204" pitchFamily="18" charset="0"/>
                            <a:ea typeface="Cambria Math" panose="02040503050406030204" pitchFamily="18" charset="0"/>
                            <a:sym typeface="Wingdings" panose="05000000000000000000" pitchFamily="2" charset="2"/>
                          </a:rPr>
                          <m:t>𝟏</m:t>
                        </m:r>
                      </m:sub>
                      <m:sup>
                        <m:r>
                          <a:rPr lang="de-DE" b="1" i="0" smtClean="0">
                            <a:latin typeface="Cambria Math" panose="02040503050406030204" pitchFamily="18" charset="0"/>
                            <a:ea typeface="Cambria Math" panose="02040503050406030204" pitchFamily="18" charset="0"/>
                            <a:sym typeface="Wingdings" panose="05000000000000000000" pitchFamily="2" charset="2"/>
                          </a:rPr>
                          <m:t>∗</m:t>
                        </m:r>
                      </m:sup>
                    </m:sSubSup>
                    <m:acc>
                      <m:accPr>
                        <m:chr m:val="̂"/>
                        <m:ctrlPr>
                          <a:rPr lang="de-DE" b="1" i="1" smtClean="0">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𝐔</m:t>
                        </m:r>
                      </m:e>
                    </m:acc>
                  </m:oMath>
                </a14:m>
                <a:endParaRPr lang="de-DE" b="1" dirty="0">
                  <a:latin typeface="Cambria Math" panose="02040503050406030204" pitchFamily="18" charset="0"/>
                  <a:ea typeface="Cambria Math" panose="02040503050406030204" pitchFamily="18" charset="0"/>
                </a:endParaRPr>
              </a:p>
              <a:p>
                <a:pPr lvl="1"/>
                <a14:m>
                  <m:oMath xmlns:m="http://schemas.openxmlformats.org/officeDocument/2006/math">
                    <m:r>
                      <a:rPr lang="de-DE" b="1" i="0" dirty="0" smtClean="0">
                        <a:latin typeface="Cambria Math" panose="02040503050406030204" pitchFamily="18" charset="0"/>
                      </a:rPr>
                      <m:t>𝐗</m:t>
                    </m:r>
                    <m:r>
                      <a:rPr lang="de-DE" b="1" i="0" dirty="0" smtClean="0">
                        <a:latin typeface="Cambria Math" panose="02040503050406030204" pitchFamily="18" charset="0"/>
                      </a:rPr>
                      <m:t>′</m:t>
                    </m:r>
                    <m:r>
                      <a:rPr lang="de-AT" i="0" dirty="0" smtClean="0">
                        <a:latin typeface="Cambria Math" panose="02040503050406030204" pitchFamily="18" charset="0"/>
                      </a:rPr>
                      <m:t> </m:t>
                    </m:r>
                    <m:r>
                      <a:rPr lang="de-AT" i="1" dirty="0" smtClean="0">
                        <a:latin typeface="Cambria Math" panose="02040503050406030204" pitchFamily="18" charset="0"/>
                        <a:ea typeface="Cambria Math" panose="02040503050406030204" pitchFamily="18" charset="0"/>
                      </a:rPr>
                      <m:t>≈</m:t>
                    </m:r>
                    <m:r>
                      <a:rPr lang="de-AT" i="0" dirty="0" smtClean="0">
                        <a:latin typeface="Cambria Math" panose="02040503050406030204" pitchFamily="18" charset="0"/>
                      </a:rPr>
                      <m:t> </m:t>
                    </m:r>
                    <m:acc>
                      <m:accPr>
                        <m:chr m:val="̂"/>
                        <m:ctrlPr>
                          <a:rPr lang="de-AT" b="1" i="1" dirty="0" smtClean="0">
                            <a:latin typeface="Cambria Math" panose="02040503050406030204" pitchFamily="18" charset="0"/>
                          </a:rPr>
                        </m:ctrlPr>
                      </m:accPr>
                      <m:e>
                        <m:r>
                          <a:rPr lang="de-DE" b="1" i="1" dirty="0" smtClean="0">
                            <a:latin typeface="Cambria Math" panose="02040503050406030204" pitchFamily="18" charset="0"/>
                          </a:rPr>
                          <m:t>𝑼</m:t>
                        </m:r>
                      </m:e>
                    </m:acc>
                    <m:acc>
                      <m:accPr>
                        <m:chr m:val="̂"/>
                        <m:ctrlPr>
                          <a:rPr lang="de-DE" b="1" i="1" dirty="0" smtClean="0">
                            <a:latin typeface="Cambria Math" panose="02040503050406030204" pitchFamily="18" charset="0"/>
                          </a:rPr>
                        </m:ctrlPr>
                      </m:accPr>
                      <m:e>
                        <m:r>
                          <m:rPr>
                            <m:nor/>
                          </m:rPr>
                          <a:rPr lang="el-GR" b="1" dirty="0">
                            <a:latin typeface="Cambria Math" panose="02040503050406030204" pitchFamily="18" charset="0"/>
                          </a:rPr>
                          <m:t>Σ</m:t>
                        </m:r>
                      </m:e>
                    </m:acc>
                    <m:sSup>
                      <m:sSupPr>
                        <m:ctrlPr>
                          <a:rPr lang="de-DE" b="1" i="1" dirty="0" smtClean="0">
                            <a:latin typeface="Cambria Math" panose="02040503050406030204" pitchFamily="18" charset="0"/>
                          </a:rPr>
                        </m:ctrlPr>
                      </m:sSupPr>
                      <m:e>
                        <m:acc>
                          <m:accPr>
                            <m:chr m:val="̂"/>
                            <m:ctrlPr>
                              <a:rPr lang="de-DE" b="1" i="1" dirty="0" smtClean="0">
                                <a:latin typeface="Cambria Math" panose="02040503050406030204" pitchFamily="18" charset="0"/>
                              </a:rPr>
                            </m:ctrlPr>
                          </m:accPr>
                          <m:e>
                            <m:r>
                              <a:rPr lang="de-DE" b="1" i="1" dirty="0" smtClean="0">
                                <a:latin typeface="Cambria Math" panose="02040503050406030204" pitchFamily="18" charset="0"/>
                              </a:rPr>
                              <m:t>𝑽</m:t>
                            </m:r>
                          </m:e>
                        </m:acc>
                      </m:e>
                      <m:sup>
                        <m:r>
                          <a:rPr lang="de-DE" b="1" i="1" dirty="0" smtClean="0">
                            <a:latin typeface="Cambria Math" panose="02040503050406030204" pitchFamily="18" charset="0"/>
                          </a:rPr>
                          <m:t>∗</m:t>
                        </m:r>
                      </m:sup>
                    </m:sSup>
                  </m:oMath>
                </a14:m>
                <a:r>
                  <a:rPr lang="de-AT" dirty="0">
                    <a:latin typeface="Cambria Math" panose="02040503050406030204" pitchFamily="18" charset="0"/>
                  </a:rPr>
                  <a:t> </a:t>
                </a:r>
                <a:r>
                  <a:rPr lang="de-AT" dirty="0">
                    <a:latin typeface="Cambria Math" panose="02040503050406030204" pitchFamily="18" charset="0"/>
                    <a:sym typeface="Wingdings" panose="05000000000000000000" pitchFamily="2" charset="2"/>
                  </a:rPr>
                  <a:t></a:t>
                </a:r>
                <a14:m>
                  <m:oMath xmlns:m="http://schemas.openxmlformats.org/officeDocument/2006/math">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de-DE" b="1" i="0" smtClean="0">
                            <a:latin typeface="Cambria Math" panose="02040503050406030204" pitchFamily="18" charset="0"/>
                            <a:ea typeface="Cambria Math" panose="02040503050406030204" pitchFamily="18" charset="0"/>
                            <a:sym typeface="Wingdings" panose="05000000000000000000" pitchFamily="2" charset="2"/>
                          </a:rPr>
                          <m:t>𝐁</m:t>
                        </m:r>
                      </m:e>
                    </m:acc>
                    <m:r>
                      <a:rPr lang="de-DE" i="0">
                        <a:latin typeface="Cambria Math" panose="02040503050406030204" pitchFamily="18" charset="0"/>
                        <a:ea typeface="Cambria Math" panose="02040503050406030204" pitchFamily="18" charset="0"/>
                        <a:sym typeface="Wingdings" panose="05000000000000000000" pitchFamily="2" charset="2"/>
                      </a:rPr>
                      <m:t>= </m:t>
                    </m:r>
                    <m:sSup>
                      <m:sSupPr>
                        <m:ctrlPr>
                          <a:rPr lang="de-DE" b="1" i="1">
                            <a:latin typeface="Cambria Math" panose="02040503050406030204" pitchFamily="18" charset="0"/>
                            <a:ea typeface="Cambria Math" panose="02040503050406030204" pitchFamily="18" charset="0"/>
                            <a:sym typeface="Wingdings" panose="05000000000000000000" pitchFamily="2" charset="2"/>
                          </a:rPr>
                        </m:ctrlPr>
                      </m:sSupPr>
                      <m:e>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de-DE" b="1" i="0">
                                <a:latin typeface="Cambria Math" panose="02040503050406030204" pitchFamily="18" charset="0"/>
                                <a:ea typeface="Cambria Math" panose="02040503050406030204" pitchFamily="18" charset="0"/>
                                <a:sym typeface="Wingdings" panose="05000000000000000000" pitchFamily="2" charset="2"/>
                              </a:rPr>
                              <m:t>𝐔</m:t>
                            </m:r>
                          </m:e>
                        </m:acc>
                      </m:e>
                      <m:sup>
                        <m:r>
                          <a:rPr lang="de-DE" b="1" i="0">
                            <a:latin typeface="Cambria Math" panose="02040503050406030204" pitchFamily="18" charset="0"/>
                            <a:ea typeface="Cambria Math" panose="02040503050406030204" pitchFamily="18" charset="0"/>
                            <a:sym typeface="Wingdings" panose="05000000000000000000" pitchFamily="2" charset="2"/>
                          </a:rPr>
                          <m:t>∗</m:t>
                        </m:r>
                      </m:sup>
                    </m:sSup>
                    <m:r>
                      <a:rPr lang="de-DE" b="1" i="0">
                        <a:latin typeface="Cambria Math" panose="02040503050406030204" pitchFamily="18" charset="0"/>
                        <a:ea typeface="Cambria Math" panose="02040503050406030204" pitchFamily="18" charset="0"/>
                        <a:sym typeface="Wingdings" panose="05000000000000000000" pitchFamily="2" charset="2"/>
                      </a:rPr>
                      <m:t>𝐗</m:t>
                    </m:r>
                    <m:r>
                      <a:rPr lang="de-DE" b="1" i="0">
                        <a:latin typeface="Cambria Math" panose="02040503050406030204" pitchFamily="18" charset="0"/>
                        <a:ea typeface="Cambria Math" panose="02040503050406030204" pitchFamily="18" charset="0"/>
                        <a:sym typeface="Wingdings" panose="05000000000000000000" pitchFamily="2" charset="2"/>
                      </a:rPr>
                      <m:t>′</m:t>
                    </m:r>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de-DE" b="1" i="0">
                            <a:latin typeface="Cambria Math" panose="02040503050406030204" pitchFamily="18" charset="0"/>
                            <a:ea typeface="Cambria Math" panose="02040503050406030204" pitchFamily="18" charset="0"/>
                            <a:sym typeface="Wingdings" panose="05000000000000000000" pitchFamily="2" charset="2"/>
                          </a:rPr>
                          <m:t>𝐕</m:t>
                        </m:r>
                      </m:e>
                    </m:acc>
                    <m:sSup>
                      <m:sSupPr>
                        <m:ctrlPr>
                          <a:rPr lang="de-DE" b="1" i="1">
                            <a:latin typeface="Cambria Math" panose="02040503050406030204" pitchFamily="18" charset="0"/>
                            <a:ea typeface="Cambria Math" panose="02040503050406030204" pitchFamily="18" charset="0"/>
                            <a:sym typeface="Wingdings" panose="05000000000000000000" pitchFamily="2" charset="2"/>
                          </a:rPr>
                        </m:ctrlPr>
                      </m:sSupPr>
                      <m:e>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el-GR" b="1" i="0">
                                <a:latin typeface="Cambria Math" panose="02040503050406030204" pitchFamily="18" charset="0"/>
                                <a:ea typeface="Cambria Math" panose="02040503050406030204" pitchFamily="18" charset="0"/>
                                <a:sym typeface="Wingdings" panose="05000000000000000000" pitchFamily="2" charset="2"/>
                              </a:rPr>
                              <m:t>𝚺</m:t>
                            </m:r>
                          </m:e>
                        </m:acc>
                      </m:e>
                      <m:sup>
                        <m:r>
                          <a:rPr lang="de-DE" b="1" i="0">
                            <a:latin typeface="Cambria Math" panose="02040503050406030204" pitchFamily="18" charset="0"/>
                            <a:ea typeface="Cambria Math" panose="02040503050406030204" pitchFamily="18" charset="0"/>
                            <a:sym typeface="Wingdings" panose="05000000000000000000" pitchFamily="2" charset="2"/>
                          </a:rPr>
                          <m:t>−</m:t>
                        </m:r>
                        <m:r>
                          <a:rPr lang="de-DE" b="1" i="0">
                            <a:latin typeface="Cambria Math" panose="02040503050406030204" pitchFamily="18" charset="0"/>
                            <a:ea typeface="Cambria Math" panose="02040503050406030204" pitchFamily="18" charset="0"/>
                            <a:sym typeface="Wingdings" panose="05000000000000000000" pitchFamily="2" charset="2"/>
                          </a:rPr>
                          <m:t>𝟏</m:t>
                        </m:r>
                      </m:sup>
                    </m:sSup>
                    <m:sSubSup>
                      <m:sSubSupPr>
                        <m:ctrlPr>
                          <a:rPr lang="de-DE" b="1" i="1">
                            <a:latin typeface="Cambria Math" panose="02040503050406030204" pitchFamily="18" charset="0"/>
                            <a:ea typeface="Cambria Math" panose="02040503050406030204" pitchFamily="18" charset="0"/>
                            <a:sym typeface="Wingdings" panose="05000000000000000000" pitchFamily="2" charset="2"/>
                          </a:rPr>
                        </m:ctrlPr>
                      </m:sSubSupPr>
                      <m:e>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de-DE" b="1" i="0">
                                <a:latin typeface="Cambria Math" panose="02040503050406030204" pitchFamily="18" charset="0"/>
                                <a:ea typeface="Cambria Math" panose="02040503050406030204" pitchFamily="18" charset="0"/>
                                <a:sym typeface="Wingdings" panose="05000000000000000000" pitchFamily="2" charset="2"/>
                              </a:rPr>
                              <m:t>𝐔</m:t>
                            </m:r>
                          </m:e>
                        </m:acc>
                      </m:e>
                      <m:sub>
                        <m:r>
                          <a:rPr lang="de-DE" b="1" i="0" smtClean="0">
                            <a:latin typeface="Cambria Math" panose="02040503050406030204" pitchFamily="18" charset="0"/>
                            <a:ea typeface="Cambria Math" panose="02040503050406030204" pitchFamily="18" charset="0"/>
                            <a:sym typeface="Wingdings" panose="05000000000000000000" pitchFamily="2" charset="2"/>
                          </a:rPr>
                          <m:t>𝟐</m:t>
                        </m:r>
                      </m:sub>
                      <m:sup>
                        <m:r>
                          <a:rPr lang="de-DE" b="1" i="0">
                            <a:latin typeface="Cambria Math" panose="02040503050406030204" pitchFamily="18" charset="0"/>
                            <a:ea typeface="Cambria Math" panose="02040503050406030204" pitchFamily="18" charset="0"/>
                            <a:sym typeface="Wingdings" panose="05000000000000000000" pitchFamily="2" charset="2"/>
                          </a:rPr>
                          <m:t>∗</m:t>
                        </m:r>
                      </m:sup>
                    </m:sSubSup>
                  </m:oMath>
                </a14:m>
                <a:endParaRPr lang="de-AT" b="1" dirty="0">
                  <a:latin typeface="Cambria Math" panose="02040503050406030204" pitchFamily="18" charset="0"/>
                </a:endParaRPr>
              </a:p>
              <a:p>
                <a:r>
                  <a:rPr lang="de-DE" b="0" dirty="0">
                    <a:latin typeface="Cambria Math" panose="02040503050406030204" pitchFamily="18" charset="0"/>
                  </a:rPr>
                  <a:t>Zeitdiskretes </a:t>
                </a:r>
                <a:r>
                  <a:rPr lang="de-DE" dirty="0">
                    <a:latin typeface="Cambria Math" panose="02040503050406030204" pitchFamily="18" charset="0"/>
                  </a:rPr>
                  <a:t>DMD-</a:t>
                </a:r>
                <a:r>
                  <a:rPr lang="de-DE" b="0" dirty="0">
                    <a:latin typeface="Cambria Math" panose="02040503050406030204" pitchFamily="18" charset="0"/>
                  </a:rPr>
                  <a:t>Modell mit reduzierter Ordnung</a:t>
                </a:r>
              </a:p>
              <a:p>
                <a:pPr lvl="1"/>
                <a14:m>
                  <m:oMath xmlns:m="http://schemas.openxmlformats.org/officeDocument/2006/math">
                    <m:sSub>
                      <m:sSubPr>
                        <m:ctrlPr>
                          <a:rPr lang="de-DE" i="1" smtClean="0">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m:rPr>
                                    <m:sty m:val="p"/>
                                  </m:rPr>
                                  <a:rPr lang="de-DE" i="0" smtClean="0">
                                    <a:latin typeface="Cambria Math" panose="02040503050406030204" pitchFamily="18" charset="0"/>
                                  </a:rPr>
                                  <m:t>x</m:t>
                                </m:r>
                              </m:e>
                            </m:acc>
                          </m:e>
                        </m:bar>
                      </m:e>
                      <m:sub>
                        <m:r>
                          <m:rPr>
                            <m:sty m:val="p"/>
                          </m:rPr>
                          <a:rPr lang="de-DE" i="0" smtClean="0">
                            <a:latin typeface="Cambria Math" panose="02040503050406030204" pitchFamily="18" charset="0"/>
                          </a:rPr>
                          <m:t>k</m:t>
                        </m:r>
                        <m:r>
                          <a:rPr lang="de-DE" i="0" smtClean="0">
                            <a:latin typeface="Cambria Math" panose="02040503050406030204" pitchFamily="18" charset="0"/>
                          </a:rPr>
                          <m:t>+1</m:t>
                        </m:r>
                      </m:sub>
                    </m:sSub>
                    <m:r>
                      <a:rPr lang="de-DE" i="0" smtClean="0">
                        <a:latin typeface="Cambria Math" panose="02040503050406030204" pitchFamily="18" charset="0"/>
                      </a:rPr>
                      <m:t>=</m:t>
                    </m:r>
                    <m:r>
                      <a:rPr lang="de-DE" b="1" i="0" smtClean="0">
                        <a:latin typeface="Cambria Math" panose="02040503050406030204" pitchFamily="18" charset="0"/>
                      </a:rPr>
                      <m:t>𝐀</m:t>
                    </m:r>
                    <m:sSup>
                      <m:sSupPr>
                        <m:ctrlPr>
                          <a:rPr lang="de-DE" b="1" i="1" smtClean="0">
                            <a:latin typeface="Cambria Math" panose="02040503050406030204" pitchFamily="18" charset="0"/>
                          </a:rPr>
                        </m:ctrlPr>
                      </m:sSupPr>
                      <m:e>
                        <m:acc>
                          <m:accPr>
                            <m:chr m:val="̂"/>
                            <m:ctrlPr>
                              <a:rPr lang="de-DE" i="1" smtClean="0">
                                <a:latin typeface="Cambria Math" panose="02040503050406030204" pitchFamily="18" charset="0"/>
                              </a:rPr>
                            </m:ctrlPr>
                          </m:accPr>
                          <m:e>
                            <m:r>
                              <m:rPr>
                                <m:sty m:val="p"/>
                              </m:rPr>
                              <a:rPr lang="de-DE" b="0" i="0" smtClean="0">
                                <a:latin typeface="Cambria Math" panose="02040503050406030204" pitchFamily="18" charset="0"/>
                              </a:rPr>
                              <m:t>U</m:t>
                            </m:r>
                          </m:e>
                        </m:acc>
                      </m:e>
                      <m:sup>
                        <m:r>
                          <a:rPr lang="de-DE" b="1" i="0" smtClean="0">
                            <a:latin typeface="Cambria Math" panose="02040503050406030204" pitchFamily="18" charset="0"/>
                          </a:rPr>
                          <m:t>∗</m:t>
                        </m:r>
                      </m:sup>
                    </m:sSup>
                    <m:sSub>
                      <m:sSubPr>
                        <m:ctrlPr>
                          <a:rPr lang="de-DE" i="1">
                            <a:latin typeface="Cambria Math" panose="02040503050406030204" pitchFamily="18" charset="0"/>
                          </a:rPr>
                        </m:ctrlPr>
                      </m:sSubPr>
                      <m:e>
                        <m:bar>
                          <m:barPr>
                            <m:ctrlPr>
                              <a:rPr lang="de-DE" i="1">
                                <a:latin typeface="Cambria Math" panose="02040503050406030204" pitchFamily="18" charset="0"/>
                              </a:rPr>
                            </m:ctrlPr>
                          </m:barPr>
                          <m:e>
                            <m:acc>
                              <m:accPr>
                                <m:chr m:val="̃"/>
                                <m:ctrlPr>
                                  <a:rPr lang="de-DE" i="1">
                                    <a:latin typeface="Cambria Math" panose="02040503050406030204" pitchFamily="18" charset="0"/>
                                  </a:rPr>
                                </m:ctrlPr>
                              </m:accPr>
                              <m:e>
                                <m:r>
                                  <m:rPr>
                                    <m:sty m:val="p"/>
                                  </m:rPr>
                                  <a:rPr lang="de-DE" i="0" smtClean="0">
                                    <a:latin typeface="Cambria Math" panose="02040503050406030204" pitchFamily="18" charset="0"/>
                                  </a:rPr>
                                  <m:t>x</m:t>
                                </m:r>
                              </m:e>
                            </m:acc>
                          </m:e>
                        </m:bar>
                      </m:e>
                      <m:sub>
                        <m:r>
                          <m:rPr>
                            <m:sty m:val="p"/>
                          </m:rPr>
                          <a:rPr lang="de-DE" i="0" smtClean="0">
                            <a:latin typeface="Cambria Math" panose="02040503050406030204" pitchFamily="18" charset="0"/>
                          </a:rPr>
                          <m:t>k</m:t>
                        </m:r>
                      </m:sub>
                    </m:sSub>
                    <m:r>
                      <a:rPr lang="de-DE" b="0" i="0" smtClean="0">
                        <a:latin typeface="Cambria Math" panose="02040503050406030204" pitchFamily="18" charset="0"/>
                      </a:rPr>
                      <m:t>+</m:t>
                    </m:r>
                    <m:r>
                      <a:rPr lang="de-DE" b="1" i="0" smtClean="0">
                        <a:latin typeface="Cambria Math" panose="02040503050406030204" pitchFamily="18" charset="0"/>
                      </a:rPr>
                      <m:t>𝐁</m:t>
                    </m:r>
                    <m:sSub>
                      <m:sSubPr>
                        <m:ctrlPr>
                          <a:rPr lang="de-DE" b="0" i="1" smtClean="0">
                            <a:latin typeface="Cambria Math" panose="02040503050406030204" pitchFamily="18" charset="0"/>
                          </a:rPr>
                        </m:ctrlPr>
                      </m:sSubPr>
                      <m:e>
                        <m:bar>
                          <m:barPr>
                            <m:ctrlPr>
                              <a:rPr lang="de-DE" b="0" i="1" smtClean="0">
                                <a:latin typeface="Cambria Math" panose="02040503050406030204" pitchFamily="18" charset="0"/>
                              </a:rPr>
                            </m:ctrlPr>
                          </m:barPr>
                          <m:e>
                            <m:r>
                              <a:rPr lang="de-DE" b="0" i="1" smtClean="0">
                                <a:latin typeface="Cambria Math" panose="02040503050406030204" pitchFamily="18" charset="0"/>
                              </a:rPr>
                              <m:t>𝑢</m:t>
                            </m:r>
                          </m:e>
                        </m:bar>
                      </m:e>
                      <m:sub>
                        <m:r>
                          <a:rPr lang="de-DE" b="0" i="1" smtClean="0">
                            <a:latin typeface="Cambria Math" panose="02040503050406030204" pitchFamily="18" charset="0"/>
                          </a:rPr>
                          <m:t>𝑘</m:t>
                        </m:r>
                      </m:sub>
                    </m:sSub>
                  </m:oMath>
                </a14:m>
                <a:endParaRPr lang="de-DE" dirty="0">
                  <a:latin typeface="Cambria Math" panose="02040503050406030204" pitchFamily="18" charset="0"/>
                </a:endParaRPr>
              </a:p>
              <a:p>
                <a:pPr lvl="1"/>
                <a14:m>
                  <m:oMath xmlns:m="http://schemas.openxmlformats.org/officeDocument/2006/math">
                    <m:sSub>
                      <m:sSubPr>
                        <m:ctrlPr>
                          <a:rPr lang="de-DE" b="1" i="1" smtClean="0">
                            <a:latin typeface="Cambria Math" panose="02040503050406030204" pitchFamily="18" charset="0"/>
                          </a:rPr>
                        </m:ctrlPr>
                      </m:sSubPr>
                      <m:e>
                        <m:bar>
                          <m:barPr>
                            <m:ctrlPr>
                              <a:rPr lang="de-DE" b="1" i="1">
                                <a:latin typeface="Cambria Math" panose="02040503050406030204" pitchFamily="18" charset="0"/>
                              </a:rPr>
                            </m:ctrlPr>
                          </m:barPr>
                          <m:e>
                            <m:acc>
                              <m:accPr>
                                <m:chr m:val="̃"/>
                                <m:ctrlPr>
                                  <a:rPr lang="de-DE" b="1" i="1">
                                    <a:latin typeface="Cambria Math" panose="02040503050406030204" pitchFamily="18" charset="0"/>
                                  </a:rPr>
                                </m:ctrlPr>
                              </m:accPr>
                              <m:e>
                                <m:r>
                                  <a:rPr lang="de-DE" b="1" i="0">
                                    <a:latin typeface="Cambria Math" panose="02040503050406030204" pitchFamily="18" charset="0"/>
                                  </a:rPr>
                                  <m:t>𝐲</m:t>
                                </m:r>
                              </m:e>
                            </m:acc>
                          </m:e>
                        </m:bar>
                      </m:e>
                      <m:sub>
                        <m:r>
                          <a:rPr lang="de-DE" b="1" i="0">
                            <a:latin typeface="Cambria Math" panose="02040503050406030204" pitchFamily="18" charset="0"/>
                          </a:rPr>
                          <m:t>𝐤</m:t>
                        </m:r>
                      </m:sub>
                    </m:sSub>
                    <m:r>
                      <a:rPr lang="de-DE" b="1" i="0">
                        <a:latin typeface="Cambria Math" panose="02040503050406030204" pitchFamily="18" charset="0"/>
                      </a:rPr>
                      <m:t>=</m:t>
                    </m:r>
                    <m:r>
                      <a:rPr lang="de-DE" b="1" i="0">
                        <a:latin typeface="Cambria Math" panose="02040503050406030204" pitchFamily="18" charset="0"/>
                      </a:rPr>
                      <m:t>𝐂</m:t>
                    </m:r>
                    <m:sSub>
                      <m:sSubPr>
                        <m:ctrlPr>
                          <a:rPr lang="de-DE" b="1" i="1">
                            <a:latin typeface="Cambria Math" panose="02040503050406030204" pitchFamily="18" charset="0"/>
                          </a:rPr>
                        </m:ctrlPr>
                      </m:sSubPr>
                      <m:e>
                        <m:bar>
                          <m:barPr>
                            <m:ctrlPr>
                              <a:rPr lang="de-DE" b="1" i="1">
                                <a:latin typeface="Cambria Math" panose="02040503050406030204" pitchFamily="18" charset="0"/>
                              </a:rPr>
                            </m:ctrlPr>
                          </m:barPr>
                          <m:e>
                            <m:acc>
                              <m:accPr>
                                <m:chr m:val="̃"/>
                                <m:ctrlPr>
                                  <a:rPr lang="de-DE" b="1" i="1">
                                    <a:latin typeface="Cambria Math" panose="02040503050406030204" pitchFamily="18" charset="0"/>
                                  </a:rPr>
                                </m:ctrlPr>
                              </m:accPr>
                              <m:e>
                                <m:r>
                                  <a:rPr lang="de-DE" b="1" i="0">
                                    <a:latin typeface="Cambria Math" panose="02040503050406030204" pitchFamily="18" charset="0"/>
                                  </a:rPr>
                                  <m:t>𝐱</m:t>
                                </m:r>
                              </m:e>
                            </m:acc>
                          </m:e>
                        </m:bar>
                      </m:e>
                      <m:sub>
                        <m:r>
                          <a:rPr lang="de-DE" b="1" i="0">
                            <a:latin typeface="Cambria Math" panose="02040503050406030204" pitchFamily="18" charset="0"/>
                          </a:rPr>
                          <m:t>𝐤</m:t>
                        </m:r>
                      </m:sub>
                    </m:sSub>
                  </m:oMath>
                </a14:m>
                <a:r>
                  <a:rPr lang="de-DE" dirty="0">
                    <a:latin typeface="Cambria Math" panose="02040503050406030204" pitchFamily="18" charset="0"/>
                  </a:rPr>
                  <a:t> mit </a:t>
                </a:r>
                <a14:m>
                  <m:oMath xmlns:m="http://schemas.openxmlformats.org/officeDocument/2006/math">
                    <m:r>
                      <a:rPr lang="de-DE" b="1" i="0">
                        <a:latin typeface="Cambria Math" panose="02040503050406030204" pitchFamily="18" charset="0"/>
                      </a:rPr>
                      <m:t>𝐂</m:t>
                    </m:r>
                  </m:oMath>
                </a14:m>
                <a:r>
                  <a:rPr lang="de-DE" dirty="0">
                    <a:latin typeface="Cambria Math" panose="02040503050406030204" pitchFamily="18" charset="0"/>
                  </a:rPr>
                  <a:t> = </a:t>
                </a:r>
                <a14:m>
                  <m:oMath xmlns:m="http://schemas.openxmlformats.org/officeDocument/2006/math">
                    <m:acc>
                      <m:accPr>
                        <m:chr m:val="̂"/>
                        <m:ctrlPr>
                          <a:rPr lang="de-DE" b="1" i="1">
                            <a:latin typeface="Cambria Math" panose="02040503050406030204" pitchFamily="18" charset="0"/>
                            <a:ea typeface="Cambria Math" panose="02040503050406030204" pitchFamily="18" charset="0"/>
                            <a:sym typeface="Wingdings" panose="05000000000000000000" pitchFamily="2" charset="2"/>
                          </a:rPr>
                        </m:ctrlPr>
                      </m:accPr>
                      <m:e>
                        <m:r>
                          <a:rPr lang="de-DE" b="1" i="0">
                            <a:latin typeface="Cambria Math" panose="02040503050406030204" pitchFamily="18" charset="0"/>
                            <a:ea typeface="Cambria Math" panose="02040503050406030204" pitchFamily="18" charset="0"/>
                            <a:sym typeface="Wingdings" panose="05000000000000000000" pitchFamily="2" charset="2"/>
                          </a:rPr>
                          <m:t>𝐔</m:t>
                        </m:r>
                      </m:e>
                    </m:acc>
                  </m:oMath>
                </a14:m>
                <a:endParaRPr lang="de-DE" dirty="0">
                  <a:latin typeface="Cambria Math" panose="02040503050406030204" pitchFamily="18" charset="0"/>
                </a:endParaRPr>
              </a:p>
              <a:p>
                <a:pPr lvl="1"/>
                <a:endParaRPr lang="de-DE" b="0" i="1" dirty="0">
                  <a:latin typeface="Cambria Math" panose="02040503050406030204" pitchFamily="18" charset="0"/>
                </a:endParaRPr>
              </a:p>
            </p:txBody>
          </p:sp>
        </mc:Choice>
        <mc:Fallback xmlns="">
          <p:sp>
            <p:nvSpPr>
              <p:cNvPr id="4" name="Inhaltsplatzhalter 3">
                <a:extLst>
                  <a:ext uri="{FF2B5EF4-FFF2-40B4-BE49-F238E27FC236}">
                    <a16:creationId xmlns:a16="http://schemas.microsoft.com/office/drawing/2014/main" id="{A92DD9A7-9F71-ECC0-CAEB-944E8FFE1BAD}"/>
                  </a:ext>
                </a:extLst>
              </p:cNvPr>
              <p:cNvSpPr txBox="1">
                <a:spLocks noGrp="1" noRot="1" noChangeAspect="1" noMove="1" noResize="1" noEditPoints="1" noAdjustHandles="1" noChangeArrowheads="1" noChangeShapeType="1" noTextEdit="1"/>
              </p:cNvSpPr>
              <p:nvPr>
                <p:ph idx="1"/>
              </p:nvPr>
            </p:nvSpPr>
            <p:spPr>
              <a:xfrm>
                <a:off x="838200" y="935665"/>
                <a:ext cx="10515600" cy="5423921"/>
              </a:xfrm>
              <a:prstGeom prst="rect">
                <a:avLst/>
              </a:prstGeom>
              <a:blipFill>
                <a:blip r:embed="rId2"/>
                <a:stretch>
                  <a:fillRect l="-928" t="-899"/>
                </a:stretch>
              </a:blipFill>
            </p:spPr>
            <p:txBody>
              <a:bodyPr/>
              <a:lstStyle/>
              <a:p>
                <a:r>
                  <a:rPr lang="de-AT">
                    <a:noFill/>
                  </a:rPr>
                  <a:t> </a:t>
                </a:r>
              </a:p>
            </p:txBody>
          </p:sp>
        </mc:Fallback>
      </mc:AlternateContent>
    </p:spTree>
    <p:extLst>
      <p:ext uri="{BB962C8B-B14F-4D97-AF65-F5344CB8AC3E}">
        <p14:creationId xmlns:p14="http://schemas.microsoft.com/office/powerpoint/2010/main" val="833015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EEB52C-66CD-DA6A-7B58-D884D2CCEB4B}"/>
              </a:ext>
            </a:extLst>
          </p:cNvPr>
          <p:cNvSpPr>
            <a:spLocks noGrp="1"/>
          </p:cNvSpPr>
          <p:nvPr>
            <p:ph type="title"/>
          </p:nvPr>
        </p:nvSpPr>
        <p:spPr>
          <a:xfrm>
            <a:off x="1142966" y="44624"/>
            <a:ext cx="9906069" cy="1143008"/>
          </a:xfrm>
        </p:spPr>
        <p:txBody>
          <a:bodyPr/>
          <a:lstStyle/>
          <a:p>
            <a:r>
              <a:rPr lang="de-DE" dirty="0"/>
              <a:t>Kalman-Filter auf Basis von </a:t>
            </a:r>
            <a:r>
              <a:rPr lang="de-DE" dirty="0" err="1"/>
              <a:t>DMDc</a:t>
            </a:r>
            <a:endParaRPr lang="de-AT"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B9EFADE6-25C2-9DEA-E0B2-A8106BB8C89C}"/>
                  </a:ext>
                </a:extLst>
              </p:cNvPr>
              <p:cNvSpPr>
                <a:spLocks noGrp="1"/>
              </p:cNvSpPr>
              <p:nvPr>
                <p:ph idx="1"/>
              </p:nvPr>
            </p:nvSpPr>
            <p:spPr>
              <a:xfrm>
                <a:off x="1142966" y="1628800"/>
                <a:ext cx="9906069" cy="5040560"/>
              </a:xfrm>
            </p:spPr>
            <p:txBody>
              <a:bodyPr>
                <a:normAutofit fontScale="32500" lnSpcReduction="20000"/>
              </a:bodyPr>
              <a:lstStyle/>
              <a:p>
                <a:r>
                  <a:rPr lang="de-DE" sz="6200" dirty="0"/>
                  <a:t>Grundidee: iterative Schätzung von Parametern auf Basis von fehlerbehafteten Parametern</a:t>
                </a:r>
              </a:p>
              <a:p>
                <a:r>
                  <a:rPr lang="de-AT" sz="6200" dirty="0"/>
                  <a:t>Versehen des DMD-Modells mit Prozess- und Messrauschen</a:t>
                </a:r>
              </a:p>
              <a:p>
                <a:pPr lvl="1"/>
                <a14:m>
                  <m:oMath xmlns:m="http://schemas.openxmlformats.org/officeDocument/2006/math">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r>
                          <a:rPr lang="de-DE" sz="6200" i="1">
                            <a:latin typeface="Cambria Math" panose="02040503050406030204" pitchFamily="18" charset="0"/>
                          </a:rPr>
                          <m:t>+1</m:t>
                        </m:r>
                      </m:sub>
                    </m:sSub>
                    <m:r>
                      <a:rPr lang="de-DE" sz="6200" i="1">
                        <a:latin typeface="Cambria Math" panose="02040503050406030204" pitchFamily="18" charset="0"/>
                      </a:rPr>
                      <m:t>=</m:t>
                    </m:r>
                    <m:r>
                      <a:rPr lang="de-DE" sz="6200" b="1" i="1">
                        <a:latin typeface="Cambria Math" panose="02040503050406030204" pitchFamily="18" charset="0"/>
                      </a:rPr>
                      <m:t>𝑨</m:t>
                    </m:r>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sub>
                    </m:sSub>
                    <m:r>
                      <a:rPr lang="de-DE" sz="6200" i="1">
                        <a:latin typeface="Cambria Math" panose="02040503050406030204" pitchFamily="18" charset="0"/>
                      </a:rPr>
                      <m:t>+</m:t>
                    </m:r>
                    <m:r>
                      <a:rPr lang="de-DE" sz="6200" b="1">
                        <a:latin typeface="Cambria Math" panose="02040503050406030204" pitchFamily="18" charset="0"/>
                      </a:rPr>
                      <m:t>𝐁</m:t>
                    </m:r>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r>
                              <a:rPr lang="de-DE" sz="6200" i="1">
                                <a:latin typeface="Cambria Math" panose="02040503050406030204" pitchFamily="18" charset="0"/>
                              </a:rPr>
                              <m:t>𝑢</m:t>
                            </m:r>
                          </m:e>
                        </m:bar>
                      </m:e>
                      <m:sub>
                        <m:r>
                          <a:rPr lang="de-DE" sz="6200" i="1">
                            <a:latin typeface="Cambria Math" panose="02040503050406030204" pitchFamily="18" charset="0"/>
                          </a:rPr>
                          <m:t>𝑘</m:t>
                        </m:r>
                      </m:sub>
                    </m:sSub>
                    <m:r>
                      <a:rPr lang="de-DE" sz="6200" b="1" i="1" smtClean="0">
                        <a:latin typeface="Cambria Math" panose="02040503050406030204" pitchFamily="18" charset="0"/>
                      </a:rPr>
                      <m:t>+</m:t>
                    </m:r>
                    <m:sSub>
                      <m:sSubPr>
                        <m:ctrlPr>
                          <a:rPr lang="de-DE" sz="6200" i="1" dirty="0">
                            <a:latin typeface="Cambria Math" panose="02040503050406030204" pitchFamily="18" charset="0"/>
                          </a:rPr>
                        </m:ctrlPr>
                      </m:sSubPr>
                      <m:e>
                        <m:bar>
                          <m:barPr>
                            <m:ctrlPr>
                              <a:rPr lang="de-DE" sz="6200" i="1" dirty="0">
                                <a:latin typeface="Cambria Math" panose="02040503050406030204" pitchFamily="18" charset="0"/>
                              </a:rPr>
                            </m:ctrlPr>
                          </m:barPr>
                          <m:e>
                            <m:r>
                              <a:rPr lang="de-DE" sz="6200" i="1" dirty="0">
                                <a:latin typeface="Cambria Math" panose="02040503050406030204" pitchFamily="18" charset="0"/>
                              </a:rPr>
                              <m:t>𝑤</m:t>
                            </m:r>
                          </m:e>
                        </m:bar>
                      </m:e>
                      <m:sub>
                        <m:r>
                          <a:rPr lang="de-DE" sz="6200" i="1" dirty="0">
                            <a:latin typeface="Cambria Math" panose="02040503050406030204" pitchFamily="18" charset="0"/>
                          </a:rPr>
                          <m:t>𝑘</m:t>
                        </m:r>
                      </m:sub>
                    </m:sSub>
                  </m:oMath>
                </a14:m>
                <a:endParaRPr lang="de-AT" sz="6200" b="1" dirty="0"/>
              </a:p>
              <a:p>
                <a:pPr lvl="1"/>
                <a14:m>
                  <m:oMath xmlns:m="http://schemas.openxmlformats.org/officeDocument/2006/math">
                    <m:sSub>
                      <m:sSubPr>
                        <m:ctrlPr>
                          <a:rPr lang="de-DE" sz="6200" b="1" i="1">
                            <a:latin typeface="Cambria Math" panose="02040503050406030204" pitchFamily="18" charset="0"/>
                          </a:rPr>
                        </m:ctrlPr>
                      </m:sSubPr>
                      <m:e>
                        <m:bar>
                          <m:barPr>
                            <m:ctrlPr>
                              <a:rPr lang="de-DE" sz="6200" b="1" i="1">
                                <a:latin typeface="Cambria Math" panose="02040503050406030204" pitchFamily="18" charset="0"/>
                              </a:rPr>
                            </m:ctrlPr>
                          </m:barPr>
                          <m:e>
                            <m:acc>
                              <m:accPr>
                                <m:chr m:val="̃"/>
                                <m:ctrlPr>
                                  <a:rPr lang="de-DE" sz="6200" b="1" i="1">
                                    <a:latin typeface="Cambria Math" panose="02040503050406030204" pitchFamily="18" charset="0"/>
                                  </a:rPr>
                                </m:ctrlPr>
                              </m:accPr>
                              <m:e>
                                <m:r>
                                  <a:rPr lang="de-DE" sz="6200" b="1" i="1">
                                    <a:latin typeface="Cambria Math" panose="02040503050406030204" pitchFamily="18" charset="0"/>
                                  </a:rPr>
                                  <m:t>𝑦</m:t>
                                </m:r>
                              </m:e>
                            </m:acc>
                          </m:e>
                        </m:bar>
                      </m:e>
                      <m:sub>
                        <m:r>
                          <a:rPr lang="de-DE" sz="6200" b="1" i="1">
                            <a:latin typeface="Cambria Math" panose="02040503050406030204" pitchFamily="18" charset="0"/>
                          </a:rPr>
                          <m:t>𝑘</m:t>
                        </m:r>
                      </m:sub>
                    </m:sSub>
                    <m:r>
                      <a:rPr lang="de-DE" sz="6200" b="1" i="1">
                        <a:latin typeface="Cambria Math" panose="02040503050406030204" pitchFamily="18" charset="0"/>
                      </a:rPr>
                      <m:t>=</m:t>
                    </m:r>
                    <m:r>
                      <a:rPr lang="de-DE" sz="6200" b="1" i="1">
                        <a:latin typeface="Cambria Math" panose="02040503050406030204" pitchFamily="18" charset="0"/>
                      </a:rPr>
                      <m:t>𝑪</m:t>
                    </m:r>
                    <m:sSub>
                      <m:sSubPr>
                        <m:ctrlPr>
                          <a:rPr lang="de-DE" sz="6200" b="1" i="1">
                            <a:latin typeface="Cambria Math" panose="02040503050406030204" pitchFamily="18" charset="0"/>
                          </a:rPr>
                        </m:ctrlPr>
                      </m:sSubPr>
                      <m:e>
                        <m:bar>
                          <m:barPr>
                            <m:ctrlPr>
                              <a:rPr lang="de-DE" sz="6200" b="1" i="1">
                                <a:latin typeface="Cambria Math" panose="02040503050406030204" pitchFamily="18" charset="0"/>
                              </a:rPr>
                            </m:ctrlPr>
                          </m:barPr>
                          <m:e>
                            <m:acc>
                              <m:accPr>
                                <m:chr m:val="̃"/>
                                <m:ctrlPr>
                                  <a:rPr lang="de-DE" sz="6200" b="1" i="1">
                                    <a:latin typeface="Cambria Math" panose="02040503050406030204" pitchFamily="18" charset="0"/>
                                  </a:rPr>
                                </m:ctrlPr>
                              </m:accPr>
                              <m:e>
                                <m:r>
                                  <a:rPr lang="de-DE" sz="6200" b="1" i="1">
                                    <a:latin typeface="Cambria Math" panose="02040503050406030204" pitchFamily="18" charset="0"/>
                                  </a:rPr>
                                  <m:t>𝑥</m:t>
                                </m:r>
                              </m:e>
                            </m:acc>
                          </m:e>
                        </m:bar>
                      </m:e>
                      <m:sub>
                        <m:r>
                          <a:rPr lang="de-DE" sz="6200" b="1" i="1">
                            <a:latin typeface="Cambria Math" panose="02040503050406030204" pitchFamily="18" charset="0"/>
                          </a:rPr>
                          <m:t>𝑘</m:t>
                        </m:r>
                      </m:sub>
                    </m:sSub>
                    <m:r>
                      <m:rPr>
                        <m:nor/>
                      </m:rPr>
                      <a:rPr lang="de-AT" sz="6200" b="1" i="1" dirty="0">
                        <a:latin typeface="Cambria Math" panose="02040503050406030204" pitchFamily="18" charset="0"/>
                      </a:rPr>
                      <m:t> </m:t>
                    </m:r>
                    <m:r>
                      <m:rPr>
                        <m:nor/>
                      </m:rPr>
                      <a:rPr lang="de-DE" sz="6200" dirty="0">
                        <a:latin typeface="Cambria Math" panose="02040503050406030204" pitchFamily="18" charset="0"/>
                      </a:rPr>
                      <m:t>+</m:t>
                    </m:r>
                    <m:r>
                      <m:rPr>
                        <m:nor/>
                      </m:rPr>
                      <a:rPr lang="de-DE" sz="6200" b="0" i="0" dirty="0" smtClean="0">
                        <a:latin typeface="Cambria Math" panose="02040503050406030204" pitchFamily="18" charset="0"/>
                      </a:rPr>
                      <m:t> </m:t>
                    </m:r>
                    <m:sSub>
                      <m:sSubPr>
                        <m:ctrlPr>
                          <a:rPr lang="de-DE" sz="6200" b="0" i="1" dirty="0" smtClean="0">
                            <a:latin typeface="Cambria Math" panose="02040503050406030204" pitchFamily="18" charset="0"/>
                          </a:rPr>
                        </m:ctrlPr>
                      </m:sSubPr>
                      <m:e>
                        <m:bar>
                          <m:barPr>
                            <m:ctrlPr>
                              <a:rPr lang="de-DE" sz="6200" i="1" dirty="0">
                                <a:latin typeface="Cambria Math" panose="02040503050406030204" pitchFamily="18" charset="0"/>
                              </a:rPr>
                            </m:ctrlPr>
                          </m:barPr>
                          <m:e>
                            <m:r>
                              <a:rPr lang="de-DE" sz="6200" i="1" dirty="0">
                                <a:latin typeface="Cambria Math" panose="02040503050406030204" pitchFamily="18" charset="0"/>
                              </a:rPr>
                              <m:t>𝑣</m:t>
                            </m:r>
                          </m:e>
                        </m:bar>
                      </m:e>
                      <m:sub>
                        <m:r>
                          <a:rPr lang="de-DE" sz="6200" b="0" i="1" dirty="0" smtClean="0">
                            <a:latin typeface="Cambria Math" panose="02040503050406030204" pitchFamily="18" charset="0"/>
                          </a:rPr>
                          <m:t>𝑘</m:t>
                        </m:r>
                      </m:sub>
                    </m:sSub>
                  </m:oMath>
                </a14:m>
                <a:endParaRPr lang="de-AT" sz="6200" dirty="0"/>
              </a:p>
              <a:p>
                <a:r>
                  <a:rPr lang="de-AT" sz="6200" dirty="0"/>
                  <a:t>Bestimmung der Kalman-Verstärkung aus der diskreten </a:t>
                </a:r>
                <a:r>
                  <a:rPr lang="de-AT" sz="6200" dirty="0" err="1"/>
                  <a:t>Riccati</a:t>
                </a:r>
                <a:r>
                  <a:rPr lang="de-AT" sz="6200" dirty="0"/>
                  <a:t>-Gleichung</a:t>
                </a:r>
              </a:p>
              <a:p>
                <a:pPr lvl="1"/>
                <a14:m>
                  <m:oMath xmlns:m="http://schemas.openxmlformats.org/officeDocument/2006/math">
                    <m:r>
                      <a:rPr lang="de-DE" sz="6200" b="1" i="1" smtClean="0">
                        <a:latin typeface="Cambria Math" panose="02040503050406030204" pitchFamily="18" charset="0"/>
                      </a:rPr>
                      <m:t>𝑲</m:t>
                    </m:r>
                    <m:r>
                      <a:rPr lang="de-DE" sz="6200" b="0" i="1" smtClean="0">
                        <a:latin typeface="Cambria Math" panose="02040503050406030204" pitchFamily="18" charset="0"/>
                      </a:rPr>
                      <m:t>=</m:t>
                    </m:r>
                    <m:f>
                      <m:fPr>
                        <m:ctrlPr>
                          <a:rPr lang="de-DE" sz="6200" b="1" i="1" smtClean="0">
                            <a:latin typeface="Cambria Math" panose="02040503050406030204" pitchFamily="18" charset="0"/>
                          </a:rPr>
                        </m:ctrlPr>
                      </m:fPr>
                      <m:num>
                        <m:r>
                          <a:rPr lang="de-DE" sz="6200" b="1" i="1">
                            <a:latin typeface="Cambria Math" panose="02040503050406030204" pitchFamily="18" charset="0"/>
                          </a:rPr>
                          <m:t>𝑨𝑷</m:t>
                        </m:r>
                        <m:sSup>
                          <m:sSupPr>
                            <m:ctrlPr>
                              <a:rPr lang="de-DE" sz="6200" b="1" i="1" smtClean="0">
                                <a:latin typeface="Cambria Math" panose="02040503050406030204" pitchFamily="18" charset="0"/>
                              </a:rPr>
                            </m:ctrlPr>
                          </m:sSupPr>
                          <m:e>
                            <m:r>
                              <a:rPr lang="de-DE" sz="6200" b="1" i="1" smtClean="0">
                                <a:latin typeface="Cambria Math" panose="02040503050406030204" pitchFamily="18" charset="0"/>
                              </a:rPr>
                              <m:t>𝑪</m:t>
                            </m:r>
                          </m:e>
                          <m:sup>
                            <m:r>
                              <a:rPr lang="de-DE" sz="6200" b="1" i="1" smtClean="0">
                                <a:latin typeface="Cambria Math" panose="02040503050406030204" pitchFamily="18" charset="0"/>
                              </a:rPr>
                              <m:t>𝑻</m:t>
                            </m:r>
                          </m:sup>
                        </m:sSup>
                        <m:r>
                          <a:rPr lang="de-DE" sz="6200" b="1" i="1">
                            <a:latin typeface="Cambria Math" panose="02040503050406030204" pitchFamily="18" charset="0"/>
                          </a:rPr>
                          <m:t>+</m:t>
                        </m:r>
                        <m:r>
                          <a:rPr lang="de-DE" sz="6200" b="1" i="1">
                            <a:latin typeface="Cambria Math" panose="02040503050406030204" pitchFamily="18" charset="0"/>
                          </a:rPr>
                          <m:t>𝑵</m:t>
                        </m:r>
                      </m:num>
                      <m:den>
                        <m:r>
                          <a:rPr lang="de-DE" sz="6200" b="1" i="1">
                            <a:latin typeface="Cambria Math" panose="02040503050406030204" pitchFamily="18" charset="0"/>
                          </a:rPr>
                          <m:t>𝑪𝑷</m:t>
                        </m:r>
                        <m:sSup>
                          <m:sSupPr>
                            <m:ctrlPr>
                              <a:rPr lang="de-DE" sz="6200" b="1" i="1" smtClean="0">
                                <a:latin typeface="Cambria Math" panose="02040503050406030204" pitchFamily="18" charset="0"/>
                              </a:rPr>
                            </m:ctrlPr>
                          </m:sSupPr>
                          <m:e>
                            <m:r>
                              <a:rPr lang="de-DE" sz="6200" b="1" i="1" smtClean="0">
                                <a:latin typeface="Cambria Math" panose="02040503050406030204" pitchFamily="18" charset="0"/>
                              </a:rPr>
                              <m:t>𝑪</m:t>
                            </m:r>
                          </m:e>
                          <m:sup>
                            <m:r>
                              <a:rPr lang="de-DE" sz="6200" b="1" i="1" smtClean="0">
                                <a:latin typeface="Cambria Math" panose="02040503050406030204" pitchFamily="18" charset="0"/>
                              </a:rPr>
                              <m:t>𝑻</m:t>
                            </m:r>
                          </m:sup>
                        </m:sSup>
                        <m:r>
                          <a:rPr lang="de-DE" sz="6200" b="1" i="1">
                            <a:latin typeface="Cambria Math" panose="02040503050406030204" pitchFamily="18" charset="0"/>
                          </a:rPr>
                          <m:t>+</m:t>
                        </m:r>
                        <m:r>
                          <a:rPr lang="de-DE" sz="6200" b="1" i="1">
                            <a:latin typeface="Cambria Math" panose="02040503050406030204" pitchFamily="18" charset="0"/>
                          </a:rPr>
                          <m:t>𝑹</m:t>
                        </m:r>
                      </m:den>
                    </m:f>
                  </m:oMath>
                </a14:m>
                <a:r>
                  <a:rPr lang="de-AT" sz="6200" b="1" dirty="0"/>
                  <a:t> </a:t>
                </a:r>
              </a:p>
              <a:p>
                <a:pPr lvl="2"/>
                <a:r>
                  <a:rPr lang="de-AT" sz="5200" dirty="0"/>
                  <a:t>mit N … Kreuzvarianz des Rauschens</a:t>
                </a:r>
              </a:p>
              <a:p>
                <a:pPr lvl="2"/>
                <a:r>
                  <a:rPr lang="de-AT" sz="5200" dirty="0"/>
                  <a:t>Mit R … Kovarianz des Prozessrauschens</a:t>
                </a:r>
              </a:p>
              <a:p>
                <a:r>
                  <a:rPr lang="de-AT" sz="6200" dirty="0"/>
                  <a:t>Zeitdiskretes Kalman-Modell</a:t>
                </a:r>
              </a:p>
              <a:p>
                <a:pPr lvl="1"/>
                <a14:m>
                  <m:oMath xmlns:m="http://schemas.openxmlformats.org/officeDocument/2006/math">
                    <m:sSub>
                      <m:sSubPr>
                        <m:ctrlPr>
                          <a:rPr lang="de-DE" sz="6200" i="1" smtClean="0">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smtClean="0">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r>
                          <a:rPr lang="de-DE" sz="6200" i="1">
                            <a:latin typeface="Cambria Math" panose="02040503050406030204" pitchFamily="18" charset="0"/>
                          </a:rPr>
                          <m:t>+1</m:t>
                        </m:r>
                      </m:sub>
                    </m:sSub>
                    <m:r>
                      <a:rPr lang="de-DE" sz="6200" i="1">
                        <a:latin typeface="Cambria Math" panose="02040503050406030204" pitchFamily="18" charset="0"/>
                      </a:rPr>
                      <m:t>=</m:t>
                    </m:r>
                    <m:r>
                      <a:rPr lang="de-DE" sz="6200" b="1" i="1">
                        <a:latin typeface="Cambria Math" panose="02040503050406030204" pitchFamily="18" charset="0"/>
                      </a:rPr>
                      <m:t>𝑨</m:t>
                    </m:r>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smtClean="0">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sub>
                    </m:sSub>
                    <m:r>
                      <a:rPr lang="de-DE" sz="6200" b="0" i="1" smtClean="0">
                        <a:latin typeface="Cambria Math" panose="02040503050406030204" pitchFamily="18" charset="0"/>
                      </a:rPr>
                      <m:t>+</m:t>
                    </m:r>
                    <m:r>
                      <a:rPr lang="de-DE" sz="6200" b="1">
                        <a:latin typeface="Cambria Math" panose="02040503050406030204" pitchFamily="18" charset="0"/>
                      </a:rPr>
                      <m:t>𝐁</m:t>
                    </m:r>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r>
                              <a:rPr lang="de-DE" sz="6200" i="1">
                                <a:latin typeface="Cambria Math" panose="02040503050406030204" pitchFamily="18" charset="0"/>
                              </a:rPr>
                              <m:t>𝑢</m:t>
                            </m:r>
                          </m:e>
                        </m:bar>
                      </m:e>
                      <m:sub>
                        <m:r>
                          <a:rPr lang="de-DE" sz="6200" i="1">
                            <a:latin typeface="Cambria Math" panose="02040503050406030204" pitchFamily="18" charset="0"/>
                          </a:rPr>
                          <m:t>𝑘</m:t>
                        </m:r>
                      </m:sub>
                    </m:sSub>
                    <m:r>
                      <a:rPr lang="de-DE" sz="6200" b="1" i="1" smtClean="0">
                        <a:latin typeface="Cambria Math" panose="02040503050406030204" pitchFamily="18" charset="0"/>
                      </a:rPr>
                      <m:t>+</m:t>
                    </m:r>
                    <m:r>
                      <a:rPr lang="de-DE" sz="6200" b="1" i="1" smtClean="0">
                        <a:latin typeface="Cambria Math" panose="02040503050406030204" pitchFamily="18" charset="0"/>
                      </a:rPr>
                      <m:t>𝑲</m:t>
                    </m:r>
                    <m:r>
                      <a:rPr lang="de-DE" sz="6200" b="0" i="1" smtClean="0">
                        <a:latin typeface="Cambria Math" panose="02040503050406030204" pitchFamily="18" charset="0"/>
                      </a:rPr>
                      <m:t>(</m:t>
                    </m:r>
                    <m:sSub>
                      <m:sSubPr>
                        <m:ctrlPr>
                          <a:rPr lang="de-DE" sz="6200" b="1" i="1">
                            <a:latin typeface="Cambria Math" panose="02040503050406030204" pitchFamily="18" charset="0"/>
                          </a:rPr>
                        </m:ctrlPr>
                      </m:sSubPr>
                      <m:e>
                        <m:bar>
                          <m:barPr>
                            <m:ctrlPr>
                              <a:rPr lang="de-DE" sz="6200" b="1" i="1">
                                <a:latin typeface="Cambria Math" panose="02040503050406030204" pitchFamily="18" charset="0"/>
                              </a:rPr>
                            </m:ctrlPr>
                          </m:barPr>
                          <m:e>
                            <m:acc>
                              <m:accPr>
                                <m:chr m:val="̃"/>
                                <m:ctrlPr>
                                  <a:rPr lang="de-DE" sz="6200" b="1" i="1">
                                    <a:latin typeface="Cambria Math" panose="02040503050406030204" pitchFamily="18" charset="0"/>
                                  </a:rPr>
                                </m:ctrlPr>
                              </m:accPr>
                              <m:e>
                                <m:r>
                                  <a:rPr lang="de-DE" sz="6200" b="1" i="1">
                                    <a:latin typeface="Cambria Math" panose="02040503050406030204" pitchFamily="18" charset="0"/>
                                  </a:rPr>
                                  <m:t>𝑦</m:t>
                                </m:r>
                              </m:e>
                            </m:acc>
                          </m:e>
                        </m:bar>
                      </m:e>
                      <m:sub>
                        <m:r>
                          <a:rPr lang="de-DE" sz="6200" b="1" i="1">
                            <a:latin typeface="Cambria Math" panose="02040503050406030204" pitchFamily="18" charset="0"/>
                          </a:rPr>
                          <m:t>𝑘</m:t>
                        </m:r>
                      </m:sub>
                    </m:sSub>
                    <m:r>
                      <a:rPr lang="de-DE" sz="6200" b="0" i="1" smtClean="0">
                        <a:latin typeface="Cambria Math" panose="02040503050406030204" pitchFamily="18" charset="0"/>
                      </a:rPr>
                      <m:t>−</m:t>
                    </m:r>
                    <m:sSub>
                      <m:sSubPr>
                        <m:ctrlPr>
                          <a:rPr lang="de-DE" sz="6200" b="0" i="1" smtClean="0">
                            <a:latin typeface="Cambria Math" panose="02040503050406030204" pitchFamily="18" charset="0"/>
                          </a:rPr>
                        </m:ctrlPr>
                      </m:sSubPr>
                      <m:e>
                        <m:r>
                          <a:rPr lang="de-DE" sz="6200" b="0" i="1" smtClean="0">
                            <a:latin typeface="Cambria Math" panose="02040503050406030204" pitchFamily="18" charset="0"/>
                          </a:rPr>
                          <m:t>𝐶</m:t>
                        </m:r>
                      </m:e>
                      <m:sub>
                        <m:r>
                          <a:rPr lang="de-DE" sz="6200" b="0" i="1" smtClean="0">
                            <a:latin typeface="Cambria Math" panose="02040503050406030204" pitchFamily="18" charset="0"/>
                          </a:rPr>
                          <m:t>𝐾𝑎𝑙</m:t>
                        </m:r>
                      </m:sub>
                    </m:sSub>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sub>
                    </m:sSub>
                    <m:r>
                      <a:rPr lang="de-DE" sz="6200" b="0" i="1" smtClean="0">
                        <a:latin typeface="Cambria Math" panose="02040503050406030204" pitchFamily="18" charset="0"/>
                      </a:rPr>
                      <m:t>)</m:t>
                    </m:r>
                  </m:oMath>
                </a14:m>
                <a:endParaRPr lang="de-AT" sz="6200" dirty="0"/>
              </a:p>
              <a:p>
                <a:pPr lvl="1"/>
                <a14:m>
                  <m:oMath xmlns:m="http://schemas.openxmlformats.org/officeDocument/2006/math">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a:latin typeface="Cambria Math" panose="02040503050406030204" pitchFamily="18" charset="0"/>
                                  </a:rPr>
                                </m:ctrlPr>
                              </m:accPr>
                              <m:e>
                                <m:r>
                                  <a:rPr lang="de-DE" sz="6200" i="1">
                                    <a:latin typeface="Cambria Math" panose="02040503050406030204" pitchFamily="18" charset="0"/>
                                  </a:rPr>
                                  <m:t>𝑦</m:t>
                                </m:r>
                              </m:e>
                            </m:acc>
                          </m:e>
                        </m:bar>
                      </m:e>
                      <m:sub>
                        <m:r>
                          <a:rPr lang="de-DE" sz="6200" i="1">
                            <a:latin typeface="Cambria Math" panose="02040503050406030204" pitchFamily="18" charset="0"/>
                          </a:rPr>
                          <m:t>𝑘</m:t>
                        </m:r>
                      </m:sub>
                    </m:sSub>
                    <m:r>
                      <a:rPr lang="de-DE" sz="6200" i="1">
                        <a:latin typeface="Cambria Math" panose="02040503050406030204" pitchFamily="18" charset="0"/>
                      </a:rPr>
                      <m:t>=</m:t>
                    </m:r>
                    <m:sSub>
                      <m:sSubPr>
                        <m:ctrlPr>
                          <a:rPr lang="de-DE" sz="6200" i="1">
                            <a:latin typeface="Cambria Math" panose="02040503050406030204" pitchFamily="18" charset="0"/>
                          </a:rPr>
                        </m:ctrlPr>
                      </m:sSubPr>
                      <m:e>
                        <m:r>
                          <a:rPr lang="de-DE" sz="6200" b="1" i="1">
                            <a:latin typeface="Cambria Math" panose="02040503050406030204" pitchFamily="18" charset="0"/>
                          </a:rPr>
                          <m:t>𝑪</m:t>
                        </m:r>
                      </m:e>
                      <m:sub>
                        <m:r>
                          <a:rPr lang="de-DE" sz="6200" i="1">
                            <a:latin typeface="Cambria Math" panose="02040503050406030204" pitchFamily="18" charset="0"/>
                          </a:rPr>
                          <m:t>𝐾𝑎𝑙</m:t>
                        </m:r>
                      </m:sub>
                    </m:sSub>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acc>
                              <m:accPr>
                                <m:chr m:val="̂"/>
                                <m:ctrlPr>
                                  <a:rPr lang="de-DE" sz="6200" i="1">
                                    <a:latin typeface="Cambria Math" panose="02040503050406030204" pitchFamily="18" charset="0"/>
                                  </a:rPr>
                                </m:ctrlPr>
                              </m:accPr>
                              <m:e>
                                <m:r>
                                  <a:rPr lang="de-DE" sz="6200" i="1">
                                    <a:latin typeface="Cambria Math" panose="02040503050406030204" pitchFamily="18" charset="0"/>
                                  </a:rPr>
                                  <m:t>𝑥</m:t>
                                </m:r>
                              </m:e>
                            </m:acc>
                          </m:e>
                        </m:bar>
                      </m:e>
                      <m:sub>
                        <m:r>
                          <a:rPr lang="de-DE" sz="6200" i="1">
                            <a:latin typeface="Cambria Math" panose="02040503050406030204" pitchFamily="18" charset="0"/>
                          </a:rPr>
                          <m:t>𝑘</m:t>
                        </m:r>
                      </m:sub>
                    </m:sSub>
                    <m:r>
                      <a:rPr lang="de-DE" sz="6200" i="1">
                        <a:latin typeface="Cambria Math" panose="02040503050406030204" pitchFamily="18" charset="0"/>
                      </a:rPr>
                      <m:t>+</m:t>
                    </m:r>
                    <m:sSub>
                      <m:sSubPr>
                        <m:ctrlPr>
                          <a:rPr lang="de-DE" sz="6200" i="1">
                            <a:latin typeface="Cambria Math" panose="02040503050406030204" pitchFamily="18" charset="0"/>
                          </a:rPr>
                        </m:ctrlPr>
                      </m:sSubPr>
                      <m:e>
                        <m:r>
                          <a:rPr lang="de-DE" sz="6200" b="1" i="1">
                            <a:latin typeface="Cambria Math" panose="02040503050406030204" pitchFamily="18" charset="0"/>
                          </a:rPr>
                          <m:t>𝑫</m:t>
                        </m:r>
                      </m:e>
                      <m:sub>
                        <m:r>
                          <a:rPr lang="de-DE" sz="6200" i="1">
                            <a:latin typeface="Cambria Math" panose="02040503050406030204" pitchFamily="18" charset="0"/>
                          </a:rPr>
                          <m:t>𝐾𝑎𝑙</m:t>
                        </m:r>
                      </m:sub>
                    </m:sSub>
                    <m:sSub>
                      <m:sSubPr>
                        <m:ctrlPr>
                          <a:rPr lang="de-DE" sz="6200" i="1">
                            <a:latin typeface="Cambria Math" panose="02040503050406030204" pitchFamily="18" charset="0"/>
                          </a:rPr>
                        </m:ctrlPr>
                      </m:sSubPr>
                      <m:e>
                        <m:bar>
                          <m:barPr>
                            <m:ctrlPr>
                              <a:rPr lang="de-DE" sz="6200" i="1">
                                <a:latin typeface="Cambria Math" panose="02040503050406030204" pitchFamily="18" charset="0"/>
                              </a:rPr>
                            </m:ctrlPr>
                          </m:barPr>
                          <m:e>
                            <m:r>
                              <a:rPr lang="de-DE" sz="6200" i="1">
                                <a:latin typeface="Cambria Math" panose="02040503050406030204" pitchFamily="18" charset="0"/>
                              </a:rPr>
                              <m:t>𝑢</m:t>
                            </m:r>
                          </m:e>
                        </m:bar>
                      </m:e>
                      <m:sub>
                        <m:r>
                          <a:rPr lang="de-DE" sz="6200" i="1">
                            <a:latin typeface="Cambria Math" panose="02040503050406030204" pitchFamily="18" charset="0"/>
                          </a:rPr>
                          <m:t>𝐾𝑎𝑙</m:t>
                        </m:r>
                        <m:r>
                          <a:rPr lang="de-DE" sz="6200" i="1">
                            <a:latin typeface="Cambria Math" panose="02040503050406030204" pitchFamily="18" charset="0"/>
                          </a:rPr>
                          <m:t>,</m:t>
                        </m:r>
                        <m:r>
                          <a:rPr lang="de-DE" sz="6200" i="1">
                            <a:latin typeface="Cambria Math" panose="02040503050406030204" pitchFamily="18" charset="0"/>
                          </a:rPr>
                          <m:t>𝑘</m:t>
                        </m:r>
                      </m:sub>
                    </m:sSub>
                  </m:oMath>
                </a14:m>
                <a:endParaRPr lang="de-DE" sz="6200" dirty="0"/>
              </a:p>
              <a:p>
                <a:pPr lvl="2"/>
                <a:r>
                  <a:rPr lang="de-AT" sz="5200" dirty="0"/>
                  <a:t>mit </a:t>
                </a:r>
                <a14:m>
                  <m:oMath xmlns:m="http://schemas.openxmlformats.org/officeDocument/2006/math">
                    <m:sSub>
                      <m:sSubPr>
                        <m:ctrlPr>
                          <a:rPr lang="de-DE" sz="5200" i="1" smtClean="0">
                            <a:latin typeface="Cambria Math" panose="02040503050406030204" pitchFamily="18" charset="0"/>
                          </a:rPr>
                        </m:ctrlPr>
                      </m:sSubPr>
                      <m:e>
                        <m:bar>
                          <m:barPr>
                            <m:ctrlPr>
                              <a:rPr lang="de-DE" sz="5200" i="1">
                                <a:latin typeface="Cambria Math" panose="02040503050406030204" pitchFamily="18" charset="0"/>
                              </a:rPr>
                            </m:ctrlPr>
                          </m:barPr>
                          <m:e>
                            <m:r>
                              <a:rPr lang="de-DE" sz="5200" i="1">
                                <a:latin typeface="Cambria Math" panose="02040503050406030204" pitchFamily="18" charset="0"/>
                              </a:rPr>
                              <m:t>𝑢</m:t>
                            </m:r>
                          </m:e>
                        </m:bar>
                      </m:e>
                      <m:sub>
                        <m:r>
                          <a:rPr lang="de-DE" sz="5200" i="1">
                            <a:latin typeface="Cambria Math" panose="02040503050406030204" pitchFamily="18" charset="0"/>
                          </a:rPr>
                          <m:t>𝐾𝑎𝑙</m:t>
                        </m:r>
                        <m:r>
                          <a:rPr lang="de-DE" sz="5200" i="1">
                            <a:latin typeface="Cambria Math" panose="02040503050406030204" pitchFamily="18" charset="0"/>
                          </a:rPr>
                          <m:t>,</m:t>
                        </m:r>
                        <m:r>
                          <a:rPr lang="de-DE" sz="5200" i="1">
                            <a:latin typeface="Cambria Math" panose="02040503050406030204" pitchFamily="18" charset="0"/>
                          </a:rPr>
                          <m:t>𝑘</m:t>
                        </m:r>
                      </m:sub>
                    </m:sSub>
                    <m:r>
                      <a:rPr lang="de-DE" sz="5200" b="0" i="1" smtClean="0">
                        <a:latin typeface="Cambria Math" panose="02040503050406030204" pitchFamily="18" charset="0"/>
                      </a:rPr>
                      <m:t>=</m:t>
                    </m:r>
                    <m:sSub>
                      <m:sSubPr>
                        <m:ctrlPr>
                          <a:rPr lang="de-DE" sz="5200" b="1" i="1">
                            <a:latin typeface="Cambria Math" panose="02040503050406030204" pitchFamily="18" charset="0"/>
                          </a:rPr>
                        </m:ctrlPr>
                      </m:sSubPr>
                      <m:e>
                        <m:bar>
                          <m:barPr>
                            <m:ctrlPr>
                              <a:rPr lang="de-DE" sz="5200" b="1" i="1">
                                <a:latin typeface="Cambria Math" panose="02040503050406030204" pitchFamily="18" charset="0"/>
                              </a:rPr>
                            </m:ctrlPr>
                          </m:barPr>
                          <m:e>
                            <m:acc>
                              <m:accPr>
                                <m:chr m:val="̃"/>
                                <m:ctrlPr>
                                  <a:rPr lang="de-DE" sz="5200" b="1" i="1">
                                    <a:latin typeface="Cambria Math" panose="02040503050406030204" pitchFamily="18" charset="0"/>
                                  </a:rPr>
                                </m:ctrlPr>
                              </m:accPr>
                              <m:e>
                                <m:r>
                                  <a:rPr lang="de-DE" sz="5200" b="1" i="1">
                                    <a:latin typeface="Cambria Math" panose="02040503050406030204" pitchFamily="18" charset="0"/>
                                  </a:rPr>
                                  <m:t>𝑦</m:t>
                                </m:r>
                              </m:e>
                            </m:acc>
                          </m:e>
                        </m:bar>
                      </m:e>
                      <m:sub>
                        <m:r>
                          <a:rPr lang="de-DE" sz="5200" b="1" i="1">
                            <a:latin typeface="Cambria Math" panose="02040503050406030204" pitchFamily="18" charset="0"/>
                          </a:rPr>
                          <m:t>𝑘</m:t>
                        </m:r>
                      </m:sub>
                    </m:sSub>
                  </m:oMath>
                </a14:m>
                <a:endParaRPr lang="de-AT" sz="5200" dirty="0"/>
              </a:p>
              <a:p>
                <a:pPr lvl="1"/>
                <a:endParaRPr lang="de-AT" dirty="0"/>
              </a:p>
            </p:txBody>
          </p:sp>
        </mc:Choice>
        <mc:Fallback xmlns="">
          <p:sp>
            <p:nvSpPr>
              <p:cNvPr id="3" name="Inhaltsplatzhalter 2">
                <a:extLst>
                  <a:ext uri="{FF2B5EF4-FFF2-40B4-BE49-F238E27FC236}">
                    <a16:creationId xmlns:a16="http://schemas.microsoft.com/office/drawing/2014/main" id="{B9EFADE6-25C2-9DEA-E0B2-A8106BB8C89C}"/>
                  </a:ext>
                </a:extLst>
              </p:cNvPr>
              <p:cNvSpPr>
                <a:spLocks noGrp="1" noRot="1" noChangeAspect="1" noMove="1" noResize="1" noEditPoints="1" noAdjustHandles="1" noChangeArrowheads="1" noChangeShapeType="1" noTextEdit="1"/>
              </p:cNvSpPr>
              <p:nvPr>
                <p:ph idx="1"/>
              </p:nvPr>
            </p:nvSpPr>
            <p:spPr>
              <a:xfrm>
                <a:off x="1142966" y="1628800"/>
                <a:ext cx="9906069" cy="5040560"/>
              </a:xfrm>
              <a:blipFill>
                <a:blip r:embed="rId2"/>
                <a:stretch>
                  <a:fillRect l="-615" t="-1693"/>
                </a:stretch>
              </a:blipFill>
            </p:spPr>
            <p:txBody>
              <a:bodyPr/>
              <a:lstStyle/>
              <a:p>
                <a:r>
                  <a:rPr lang="de-AT">
                    <a:noFill/>
                  </a:rPr>
                  <a:t> </a:t>
                </a:r>
              </a:p>
            </p:txBody>
          </p:sp>
        </mc:Fallback>
      </mc:AlternateContent>
    </p:spTree>
    <p:extLst>
      <p:ext uri="{BB962C8B-B14F-4D97-AF65-F5344CB8AC3E}">
        <p14:creationId xmlns:p14="http://schemas.microsoft.com/office/powerpoint/2010/main" val="164050422"/>
      </p:ext>
    </p:extLst>
  </p:cSld>
  <p:clrMapOvr>
    <a:masterClrMapping/>
  </p:clrMapOvr>
</p:sld>
</file>

<file path=ppt/theme/theme1.xml><?xml version="1.0" encoding="utf-8"?>
<a:theme xmlns:a="http://schemas.openxmlformats.org/drawingml/2006/main" name="TU_Powerpoint_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1" id="{B1E2B48F-C713-452F-BD11-F96CAA7B7259}" vid="{61B23E9A-44DF-4B59-8B10-D62C61E38B0E}"/>
    </a:ext>
  </a:extLst>
</a:theme>
</file>

<file path=ppt/theme/theme2.xml><?xml version="1.0" encoding="utf-8"?>
<a:theme xmlns:a="http://schemas.openxmlformats.org/drawingml/2006/main" name="1_Titel mit weißem Rahmen und dunklem Logo">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1" id="{B1E2B48F-C713-452F-BD11-F96CAA7B7259}" vid="{16DA77A9-4490-473D-8365-99753B5A730C}"/>
    </a:ext>
  </a:extLst>
</a:theme>
</file>

<file path=ppt/theme/theme3.xml><?xml version="1.0" encoding="utf-8"?>
<a:theme xmlns:a="http://schemas.openxmlformats.org/drawingml/2006/main" name="Inhalt_blauer_Rahme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1" id="{B1E2B48F-C713-452F-BD11-F96CAA7B7259}" vid="{2559D399-9F89-4B53-AD2F-7319DAF7465C}"/>
    </a:ext>
  </a:extLst>
</a:theme>
</file>

<file path=ppt/theme/theme4.xml><?xml version="1.0" encoding="utf-8"?>
<a:theme xmlns:a="http://schemas.openxmlformats.org/drawingml/2006/main" name="Inhalt_weißer_Rahme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äsentation1" id="{B1E2B48F-C713-452F-BD11-F96CAA7B7259}" vid="{DD61BF6B-C596-4A29-B5C7-FEEFB7750D39}"/>
    </a:ext>
  </a:ext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TU_Powerpoint_Vorlage_geogr._Verortung_mit_Hauptgeb_16x9</Template>
  <TotalTime>0</TotalTime>
  <Words>1742</Words>
  <Application>Microsoft Office PowerPoint</Application>
  <PresentationFormat>Breitbild</PresentationFormat>
  <Paragraphs>235</Paragraphs>
  <Slides>26</Slides>
  <Notes>1</Notes>
  <HiddenSlides>0</HiddenSlides>
  <MMClips>0</MMClips>
  <ScaleCrop>false</ScaleCrop>
  <HeadingPairs>
    <vt:vector size="6" baseType="variant">
      <vt:variant>
        <vt:lpstr>Verwendete Schriftarten</vt:lpstr>
      </vt:variant>
      <vt:variant>
        <vt:i4>6</vt:i4>
      </vt:variant>
      <vt:variant>
        <vt:lpstr>Design</vt:lpstr>
      </vt:variant>
      <vt:variant>
        <vt:i4>4</vt:i4>
      </vt:variant>
      <vt:variant>
        <vt:lpstr>Folientitel</vt:lpstr>
      </vt:variant>
      <vt:variant>
        <vt:i4>26</vt:i4>
      </vt:variant>
    </vt:vector>
  </HeadingPairs>
  <TitlesOfParts>
    <vt:vector size="36" baseType="lpstr">
      <vt:lpstr>Arial</vt:lpstr>
      <vt:lpstr>Calibri</vt:lpstr>
      <vt:lpstr>Cambria Math</vt:lpstr>
      <vt:lpstr>charter</vt:lpstr>
      <vt:lpstr>Symbol</vt:lpstr>
      <vt:lpstr>Wingdings</vt:lpstr>
      <vt:lpstr>TU_Powerpoint_Vorlage</vt:lpstr>
      <vt:lpstr>1_Titel mit weißem Rahmen und dunklem Logo</vt:lpstr>
      <vt:lpstr>Inhalt_blauer_Rahmen</vt:lpstr>
      <vt:lpstr>Inhalt_weißer_Rahmen</vt:lpstr>
      <vt:lpstr>Studentische Arbeit zur Zyklusvorhersage</vt:lpstr>
      <vt:lpstr>Motivation</vt:lpstr>
      <vt:lpstr>Methode - power duty cycle forecast</vt:lpstr>
      <vt:lpstr>Vorgehensweise: DMD</vt:lpstr>
      <vt:lpstr>Kalman-Filter auf Basis von DMD</vt:lpstr>
      <vt:lpstr>Übersicht der Systemgrößen – DMD + Kalman</vt:lpstr>
      <vt:lpstr>Blockdiagramm eines DMD-Kalman-Filter-Systems</vt:lpstr>
      <vt:lpstr>Vorgehensweise: DMDc</vt:lpstr>
      <vt:lpstr>Kalman-Filter auf Basis von DMDc</vt:lpstr>
      <vt:lpstr>Übersicht der Systemgrößen – DMDc + Kalman</vt:lpstr>
      <vt:lpstr>Blockdiagramm eines DMD-Kalman-Filter-Systems</vt:lpstr>
      <vt:lpstr>Übersicht der Systemgrößen - IMM</vt:lpstr>
      <vt:lpstr> Interacting Multiple Model – DMD/DMDc</vt:lpstr>
      <vt:lpstr>Prädiktionsergebnisse</vt:lpstr>
      <vt:lpstr>IMM mit Datentriplet </vt:lpstr>
      <vt:lpstr>IMM mit Datentriplet</vt:lpstr>
      <vt:lpstr>IMM mit Datentriplet</vt:lpstr>
      <vt:lpstr>Kalman-Filter vs IMM mit „WienCity“-Daten</vt:lpstr>
      <vt:lpstr>PowerPoint-Präsentation</vt:lpstr>
      <vt:lpstr>PowerPoint-Präsentation</vt:lpstr>
      <vt:lpstr>PowerPoint-Präsentation</vt:lpstr>
      <vt:lpstr>Kalman-Filter vs IMM mit Datentriplet</vt:lpstr>
      <vt:lpstr>PowerPoint-Präsentation</vt:lpstr>
      <vt:lpstr>PowerPoint-Präsentation</vt:lpstr>
      <vt:lpstr>PowerPoint-Präsentation</vt:lpstr>
      <vt:lpstr>PowerPoint-Präsentation</vt:lpstr>
    </vt:vector>
  </TitlesOfParts>
  <Company>TU Wien - Campusversion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Lorenz</dc:creator>
  <cp:lastModifiedBy>Pommer, Benjamin</cp:lastModifiedBy>
  <cp:revision>240</cp:revision>
  <dcterms:created xsi:type="dcterms:W3CDTF">2021-05-30T15:06:41Z</dcterms:created>
  <dcterms:modified xsi:type="dcterms:W3CDTF">2022-06-10T08:53:37Z</dcterms:modified>
</cp:coreProperties>
</file>